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68" r:id="rId4"/>
    <p:sldId id="269" r:id="rId5"/>
    <p:sldId id="259" r:id="rId6"/>
    <p:sldId id="260" r:id="rId7"/>
    <p:sldId id="261" r:id="rId8"/>
    <p:sldId id="262" r:id="rId9"/>
    <p:sldId id="263" r:id="rId10"/>
    <p:sldId id="266" r:id="rId11"/>
    <p:sldId id="275" r:id="rId12"/>
    <p:sldId id="267" r:id="rId13"/>
    <p:sldId id="270" r:id="rId14"/>
    <p:sldId id="271" r:id="rId15"/>
    <p:sldId id="272" r:id="rId16"/>
    <p:sldId id="273" r:id="rId17"/>
    <p:sldId id="274" r:id="rId18"/>
    <p:sldId id="276" r:id="rId19"/>
    <p:sldId id="277"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zana Vieira" initials="SV" lastIdx="1" clrIdx="0">
    <p:extLst>
      <p:ext uri="{19B8F6BF-5375-455C-9EA6-DF929625EA0E}">
        <p15:presenceInfo xmlns:p15="http://schemas.microsoft.com/office/powerpoint/2012/main" userId="520b64fbe7f032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65"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21T12:20:44.158" idx="1">
    <p:pos x="8775" y="-514"/>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5552D-BC70-4030-BB21-82B2F9569F13}" type="datetimeFigureOut">
              <a:rPr lang="pt-BR" smtClean="0"/>
              <a:t>15/08/2024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75A79-1C0E-48D1-8794-C0284ADE2827}" type="slidenum">
              <a:rPr lang="pt-BR" smtClean="0"/>
              <a:t>‹nº›</a:t>
            </a:fld>
            <a:endParaRPr lang="pt-BR"/>
          </a:p>
        </p:txBody>
      </p:sp>
    </p:spTree>
    <p:extLst>
      <p:ext uri="{BB962C8B-B14F-4D97-AF65-F5344CB8AC3E}">
        <p14:creationId xmlns:p14="http://schemas.microsoft.com/office/powerpoint/2010/main" val="2333276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2</a:t>
            </a:fld>
            <a:endParaRPr lang="pt-BR"/>
          </a:p>
        </p:txBody>
      </p:sp>
    </p:spTree>
    <p:extLst>
      <p:ext uri="{BB962C8B-B14F-4D97-AF65-F5344CB8AC3E}">
        <p14:creationId xmlns:p14="http://schemas.microsoft.com/office/powerpoint/2010/main" val="198811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11</a:t>
            </a:fld>
            <a:endParaRPr lang="pt-BR"/>
          </a:p>
        </p:txBody>
      </p:sp>
    </p:spTree>
    <p:extLst>
      <p:ext uri="{BB962C8B-B14F-4D97-AF65-F5344CB8AC3E}">
        <p14:creationId xmlns:p14="http://schemas.microsoft.com/office/powerpoint/2010/main" val="26463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12</a:t>
            </a:fld>
            <a:endParaRPr lang="pt-BR"/>
          </a:p>
        </p:txBody>
      </p:sp>
    </p:spTree>
    <p:extLst>
      <p:ext uri="{BB962C8B-B14F-4D97-AF65-F5344CB8AC3E}">
        <p14:creationId xmlns:p14="http://schemas.microsoft.com/office/powerpoint/2010/main" val="411722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13</a:t>
            </a:fld>
            <a:endParaRPr lang="pt-BR"/>
          </a:p>
        </p:txBody>
      </p:sp>
    </p:spTree>
    <p:extLst>
      <p:ext uri="{BB962C8B-B14F-4D97-AF65-F5344CB8AC3E}">
        <p14:creationId xmlns:p14="http://schemas.microsoft.com/office/powerpoint/2010/main" val="358834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14</a:t>
            </a:fld>
            <a:endParaRPr lang="pt-BR"/>
          </a:p>
        </p:txBody>
      </p:sp>
    </p:spTree>
    <p:extLst>
      <p:ext uri="{BB962C8B-B14F-4D97-AF65-F5344CB8AC3E}">
        <p14:creationId xmlns:p14="http://schemas.microsoft.com/office/powerpoint/2010/main" val="278575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15</a:t>
            </a:fld>
            <a:endParaRPr lang="pt-BR"/>
          </a:p>
        </p:txBody>
      </p:sp>
    </p:spTree>
    <p:extLst>
      <p:ext uri="{BB962C8B-B14F-4D97-AF65-F5344CB8AC3E}">
        <p14:creationId xmlns:p14="http://schemas.microsoft.com/office/powerpoint/2010/main" val="514720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16</a:t>
            </a:fld>
            <a:endParaRPr lang="pt-BR"/>
          </a:p>
        </p:txBody>
      </p:sp>
    </p:spTree>
    <p:extLst>
      <p:ext uri="{BB962C8B-B14F-4D97-AF65-F5344CB8AC3E}">
        <p14:creationId xmlns:p14="http://schemas.microsoft.com/office/powerpoint/2010/main" val="18369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17</a:t>
            </a:fld>
            <a:endParaRPr lang="pt-BR"/>
          </a:p>
        </p:txBody>
      </p:sp>
    </p:spTree>
    <p:extLst>
      <p:ext uri="{BB962C8B-B14F-4D97-AF65-F5344CB8AC3E}">
        <p14:creationId xmlns:p14="http://schemas.microsoft.com/office/powerpoint/2010/main" val="726035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18</a:t>
            </a:fld>
            <a:endParaRPr lang="pt-BR"/>
          </a:p>
        </p:txBody>
      </p:sp>
    </p:spTree>
    <p:extLst>
      <p:ext uri="{BB962C8B-B14F-4D97-AF65-F5344CB8AC3E}">
        <p14:creationId xmlns:p14="http://schemas.microsoft.com/office/powerpoint/2010/main" val="3443412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19</a:t>
            </a:fld>
            <a:endParaRPr lang="pt-BR"/>
          </a:p>
        </p:txBody>
      </p:sp>
    </p:spTree>
    <p:extLst>
      <p:ext uri="{BB962C8B-B14F-4D97-AF65-F5344CB8AC3E}">
        <p14:creationId xmlns:p14="http://schemas.microsoft.com/office/powerpoint/2010/main" val="38375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3</a:t>
            </a:fld>
            <a:endParaRPr lang="pt-BR"/>
          </a:p>
        </p:txBody>
      </p:sp>
    </p:spTree>
    <p:extLst>
      <p:ext uri="{BB962C8B-B14F-4D97-AF65-F5344CB8AC3E}">
        <p14:creationId xmlns:p14="http://schemas.microsoft.com/office/powerpoint/2010/main" val="210930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4</a:t>
            </a:fld>
            <a:endParaRPr lang="pt-BR"/>
          </a:p>
        </p:txBody>
      </p:sp>
    </p:spTree>
    <p:extLst>
      <p:ext uri="{BB962C8B-B14F-4D97-AF65-F5344CB8AC3E}">
        <p14:creationId xmlns:p14="http://schemas.microsoft.com/office/powerpoint/2010/main" val="73535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5</a:t>
            </a:fld>
            <a:endParaRPr lang="pt-BR"/>
          </a:p>
        </p:txBody>
      </p:sp>
    </p:spTree>
    <p:extLst>
      <p:ext uri="{BB962C8B-B14F-4D97-AF65-F5344CB8AC3E}">
        <p14:creationId xmlns:p14="http://schemas.microsoft.com/office/powerpoint/2010/main" val="707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6</a:t>
            </a:fld>
            <a:endParaRPr lang="pt-BR"/>
          </a:p>
        </p:txBody>
      </p:sp>
    </p:spTree>
    <p:extLst>
      <p:ext uri="{BB962C8B-B14F-4D97-AF65-F5344CB8AC3E}">
        <p14:creationId xmlns:p14="http://schemas.microsoft.com/office/powerpoint/2010/main" val="201401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7</a:t>
            </a:fld>
            <a:endParaRPr lang="pt-BR"/>
          </a:p>
        </p:txBody>
      </p:sp>
    </p:spTree>
    <p:extLst>
      <p:ext uri="{BB962C8B-B14F-4D97-AF65-F5344CB8AC3E}">
        <p14:creationId xmlns:p14="http://schemas.microsoft.com/office/powerpoint/2010/main" val="352808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8</a:t>
            </a:fld>
            <a:endParaRPr lang="pt-BR"/>
          </a:p>
        </p:txBody>
      </p:sp>
    </p:spTree>
    <p:extLst>
      <p:ext uri="{BB962C8B-B14F-4D97-AF65-F5344CB8AC3E}">
        <p14:creationId xmlns:p14="http://schemas.microsoft.com/office/powerpoint/2010/main" val="2247890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9</a:t>
            </a:fld>
            <a:endParaRPr lang="pt-BR"/>
          </a:p>
        </p:txBody>
      </p:sp>
    </p:spTree>
    <p:extLst>
      <p:ext uri="{BB962C8B-B14F-4D97-AF65-F5344CB8AC3E}">
        <p14:creationId xmlns:p14="http://schemas.microsoft.com/office/powerpoint/2010/main" val="250983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827E5EE-76A0-42DF-9DC8-343825524CEB}" type="slidenum">
              <a:rPr lang="pt-BR" smtClean="0"/>
              <a:t>10</a:t>
            </a:fld>
            <a:endParaRPr lang="pt-BR"/>
          </a:p>
        </p:txBody>
      </p:sp>
    </p:spTree>
    <p:extLst>
      <p:ext uri="{BB962C8B-B14F-4D97-AF65-F5344CB8AC3E}">
        <p14:creationId xmlns:p14="http://schemas.microsoft.com/office/powerpoint/2010/main" val="2985753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B6341-04D2-4B95-99AB-8A7BA0CC627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1F4B0913-AF57-409D-929E-16085E3DDC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A158681-CFEF-4FEC-A755-01A3EB857B4B}"/>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0330977D-5848-4CFD-AE97-2F6BDA92A0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87620C5-A195-4F72-B372-AFF8F199FB62}"/>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2610223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A85BD-95CD-49C2-B614-C5E05B7912F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5AC0E53-AE3F-46CB-A04D-AEF1DFD89DD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FE05435-BC22-49DC-B770-CA1823DDD29B}"/>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CF41E4F0-70D2-410D-B81E-14656FA7567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3986242-C807-4172-A106-143DA81F0389}"/>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3213623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DC7ED04-EC6D-4CE1-925D-B4333B216F5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2ED92EFF-BE3A-4B06-A17F-652B31C75BB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C300D0B-5866-4803-8918-80F403AACD00}"/>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5F885601-EBF9-41B7-8BB3-DCE449C1134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ACD48E8-DD95-4183-9A94-0F75FD5DC2B8}"/>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423389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D797F-9ECD-4654-B863-3A60C18D29C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0DF39C-9434-4663-843F-5389183C623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89F6EF-A246-4575-A78F-F2B4945AFA7B}"/>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8EAC7B54-E895-4640-A948-38F8F37E389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F106E41-4986-41BB-A005-C89AA8643F8E}"/>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44691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424375-E964-46C0-9BA5-AA634853DB7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DA5DAAD-03F3-43A4-9A42-A9EFA72595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25D512A5-F9A5-4647-B896-BF92A48553A9}"/>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930A6C6B-351A-4907-98C5-D9A86664907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6FAA8AB-C033-4B3E-B384-378F6CD62C12}"/>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72904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0D84C6-7DA1-4EF6-B509-A2C83D178DCB}"/>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D94958-25F2-40C1-A21B-76B80976BDA4}"/>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BACB1AE-8A50-49BC-88BD-D82D13FB496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0B99939-726E-4BB0-AB33-5C583255B2B1}"/>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6" name="Espaço Reservado para Rodapé 5">
            <a:extLst>
              <a:ext uri="{FF2B5EF4-FFF2-40B4-BE49-F238E27FC236}">
                <a16:creationId xmlns:a16="http://schemas.microsoft.com/office/drawing/2014/main" id="{2294B062-93D6-4CD2-8B80-667C12A5A03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0D1CB19-0090-408A-944B-C3537E4A519C}"/>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201851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0E3892-2CF9-47FB-8BA9-58957C4DC60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304D655-3886-4DD2-BA7F-2959A2F29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4AEC03F-F154-4077-B04D-591A0EE6D794}"/>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AE3B771-EB66-4C0B-9148-D46F42E56B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7AFACD9-1BA7-4D2E-8E30-DD2B40DDCCC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1A12587F-2ADF-4CB5-B70A-5FB9C23FBBE4}"/>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8" name="Espaço Reservado para Rodapé 7">
            <a:extLst>
              <a:ext uri="{FF2B5EF4-FFF2-40B4-BE49-F238E27FC236}">
                <a16:creationId xmlns:a16="http://schemas.microsoft.com/office/drawing/2014/main" id="{478053D1-C8A7-46F7-A7AE-0E8E9740E136}"/>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240F62FC-ABA0-47B9-81E8-DBB647D446B4}"/>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655230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EA3A99-FAAA-48FF-BDE0-D25189E56D9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FEE13F-8665-41A5-9443-8E80DEDB21D7}"/>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4" name="Espaço Reservado para Rodapé 3">
            <a:extLst>
              <a:ext uri="{FF2B5EF4-FFF2-40B4-BE49-F238E27FC236}">
                <a16:creationId xmlns:a16="http://schemas.microsoft.com/office/drawing/2014/main" id="{9B709E4C-9A17-4C27-B754-A76423344EB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85FB5BD-2A01-4C99-ADC7-4F91C57F662D}"/>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379279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C82E822-DEC1-4273-8095-DC02B1BB97F7}"/>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3" name="Espaço Reservado para Rodapé 2">
            <a:extLst>
              <a:ext uri="{FF2B5EF4-FFF2-40B4-BE49-F238E27FC236}">
                <a16:creationId xmlns:a16="http://schemas.microsoft.com/office/drawing/2014/main" id="{61AE566E-2E21-4BB2-8341-4C331E8A3554}"/>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4FDBC8E-C1D0-40E2-A133-F07824A74A90}"/>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11159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47430-9ACD-4785-A860-7CA51570A5A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EE1E644-490D-4A82-885A-027343B36B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F8CB118-1976-4258-91A5-7A7A14886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E1A8000-47B9-45C7-B525-341611174F27}"/>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6" name="Espaço Reservado para Rodapé 5">
            <a:extLst>
              <a:ext uri="{FF2B5EF4-FFF2-40B4-BE49-F238E27FC236}">
                <a16:creationId xmlns:a16="http://schemas.microsoft.com/office/drawing/2014/main" id="{A371FB9A-DA0C-4D2A-89EE-8543EDF29F5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FFD9E82-EC4F-4D4B-9E95-AA4E41420D7A}"/>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1856089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9C821-E695-44AE-A697-0CA84A870A7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A7ACEBB-5ED2-45BC-B341-2637CDECC1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888C113-D683-48F5-9B7D-5CCC7B0348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4256BD2-83EB-451E-B974-49A3FA7CC05C}"/>
              </a:ext>
            </a:extLst>
          </p:cNvPr>
          <p:cNvSpPr>
            <a:spLocks noGrp="1"/>
          </p:cNvSpPr>
          <p:nvPr>
            <p:ph type="dt" sz="half" idx="10"/>
          </p:nvPr>
        </p:nvSpPr>
        <p:spPr/>
        <p:txBody>
          <a:bodyPr/>
          <a:lstStyle/>
          <a:p>
            <a:fld id="{561E3FA0-C0B3-41D2-A225-98A9FC1CEE63}" type="datetimeFigureOut">
              <a:rPr lang="pt-BR" smtClean="0"/>
              <a:t>15/08/2024</a:t>
            </a:fld>
            <a:endParaRPr lang="pt-BR"/>
          </a:p>
        </p:txBody>
      </p:sp>
      <p:sp>
        <p:nvSpPr>
          <p:cNvPr id="6" name="Espaço Reservado para Rodapé 5">
            <a:extLst>
              <a:ext uri="{FF2B5EF4-FFF2-40B4-BE49-F238E27FC236}">
                <a16:creationId xmlns:a16="http://schemas.microsoft.com/office/drawing/2014/main" id="{E34CC803-D32A-4A1F-A12B-68EF279DE70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0272361-4659-403E-834E-FF307DBF1D36}"/>
              </a:ext>
            </a:extLst>
          </p:cNvPr>
          <p:cNvSpPr>
            <a:spLocks noGrp="1"/>
          </p:cNvSpPr>
          <p:nvPr>
            <p:ph type="sldNum" sz="quarter" idx="12"/>
          </p:nvPr>
        </p:nvSpPr>
        <p:spPr/>
        <p:txBody>
          <a:bodyPr/>
          <a:lstStyle/>
          <a:p>
            <a:fld id="{4539ACC1-F91E-4CF8-AFF7-09099B85AAF9}" type="slidenum">
              <a:rPr lang="pt-BR" smtClean="0"/>
              <a:t>‹nº›</a:t>
            </a:fld>
            <a:endParaRPr lang="pt-BR"/>
          </a:p>
        </p:txBody>
      </p:sp>
    </p:spTree>
    <p:extLst>
      <p:ext uri="{BB962C8B-B14F-4D97-AF65-F5344CB8AC3E}">
        <p14:creationId xmlns:p14="http://schemas.microsoft.com/office/powerpoint/2010/main" val="125929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3A7DE39-B4F1-46B1-AE0F-67A21011AA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46B0F84-A61C-4AAD-BB48-88E8B8AC5E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D0B3EE-E45F-47E9-ABBC-C776E01BD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E3FA0-C0B3-41D2-A225-98A9FC1CEE63}" type="datetimeFigureOut">
              <a:rPr lang="pt-BR" smtClean="0"/>
              <a:t>15/08/2024</a:t>
            </a:fld>
            <a:endParaRPr lang="pt-BR"/>
          </a:p>
        </p:txBody>
      </p:sp>
      <p:sp>
        <p:nvSpPr>
          <p:cNvPr id="5" name="Espaço Reservado para Rodapé 4">
            <a:extLst>
              <a:ext uri="{FF2B5EF4-FFF2-40B4-BE49-F238E27FC236}">
                <a16:creationId xmlns:a16="http://schemas.microsoft.com/office/drawing/2014/main" id="{B6E3C246-7D52-4DD1-B579-9E38278245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5166E21-CCF8-4693-9879-28E7CCAD8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39ACC1-F91E-4CF8-AFF7-09099B85AAF9}" type="slidenum">
              <a:rPr lang="pt-BR" smtClean="0"/>
              <a:t>‹nº›</a:t>
            </a:fld>
            <a:endParaRPr lang="pt-BR"/>
          </a:p>
        </p:txBody>
      </p:sp>
    </p:spTree>
    <p:extLst>
      <p:ext uri="{BB962C8B-B14F-4D97-AF65-F5344CB8AC3E}">
        <p14:creationId xmlns:p14="http://schemas.microsoft.com/office/powerpoint/2010/main" val="3397264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24.svg"/><Relationship Id="rId2" Type="http://schemas.openxmlformats.org/officeDocument/2006/relationships/notesSlide" Target="../notesSlides/notesSlide9.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22.svg"/><Relationship Id="rId10" Type="http://schemas.openxmlformats.org/officeDocument/2006/relationships/image" Target="../media/image11.png"/><Relationship Id="rId19" Type="http://schemas.openxmlformats.org/officeDocument/2006/relationships/image" Target="../media/image26.sv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27.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32.svg"/><Relationship Id="rId2" Type="http://schemas.openxmlformats.org/officeDocument/2006/relationships/notesSlide" Target="../notesSlides/notesSlide12.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30.svg"/><Relationship Id="rId10" Type="http://schemas.openxmlformats.org/officeDocument/2006/relationships/image" Target="../media/image11.png"/><Relationship Id="rId19" Type="http://schemas.openxmlformats.org/officeDocument/2006/relationships/image" Target="../media/image34.sv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35.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39.jpe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4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3.svg"/><Relationship Id="rId2" Type="http://schemas.openxmlformats.org/officeDocument/2006/relationships/notesSlide" Target="../notesSlides/notesSlide1.xml"/><Relationship Id="rId16"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5" Type="http://schemas.openxmlformats.org/officeDocument/2006/relationships/comments" Target="../comments/comment1.xml"/><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svg"/><Relationship Id="rId1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em vindo a cidade de São João da Boa Vista Interior de São Paulo">
            <a:hlinkClick r:id="" action="ppaction://media"/>
            <a:extLst>
              <a:ext uri="{FF2B5EF4-FFF2-40B4-BE49-F238E27FC236}">
                <a16:creationId xmlns:a16="http://schemas.microsoft.com/office/drawing/2014/main" id="{96633455-A994-4981-BD76-B888EC5327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561" y="-1527810"/>
            <a:ext cx="16824960" cy="9464040"/>
          </a:xfrm>
          <a:prstGeom prst="rect">
            <a:avLst/>
          </a:prstGeom>
        </p:spPr>
      </p:pic>
      <p:sp>
        <p:nvSpPr>
          <p:cNvPr id="22" name="Forma Livre: Forma 21">
            <a:extLst>
              <a:ext uri="{FF2B5EF4-FFF2-40B4-BE49-F238E27FC236}">
                <a16:creationId xmlns:a16="http://schemas.microsoft.com/office/drawing/2014/main" id="{0199A10D-1CE4-4828-9571-EAFFECA0678F}"/>
              </a:ext>
            </a:extLst>
          </p:cNvPr>
          <p:cNvSpPr/>
          <p:nvPr/>
        </p:nvSpPr>
        <p:spPr>
          <a:xfrm>
            <a:off x="-670561" y="-137160"/>
            <a:ext cx="14020801" cy="8591550"/>
          </a:xfrm>
          <a:custGeom>
            <a:avLst/>
            <a:gdLst/>
            <a:ahLst/>
            <a:cxnLst/>
            <a:rect l="l" t="t" r="r" b="b"/>
            <a:pathLst>
              <a:path w="12192000" h="6842760">
                <a:moveTo>
                  <a:pt x="4447207" y="4357753"/>
                </a:moveTo>
                <a:lnTo>
                  <a:pt x="4310369" y="4759264"/>
                </a:lnTo>
                <a:cubicBezTo>
                  <a:pt x="4280389" y="4846594"/>
                  <a:pt x="4252333" y="4907717"/>
                  <a:pt x="4226203" y="4942631"/>
                </a:cubicBezTo>
                <a:cubicBezTo>
                  <a:pt x="4192926" y="4987104"/>
                  <a:pt x="4149824" y="5009341"/>
                  <a:pt x="4096900" y="5009341"/>
                </a:cubicBezTo>
                <a:cubicBezTo>
                  <a:pt x="4035456" y="5009341"/>
                  <a:pt x="3988661" y="5002481"/>
                  <a:pt x="3956512" y="4988764"/>
                </a:cubicBezTo>
                <a:cubicBezTo>
                  <a:pt x="3924363" y="4975046"/>
                  <a:pt x="3903919" y="4951825"/>
                  <a:pt x="3895178" y="4919101"/>
                </a:cubicBezTo>
                <a:cubicBezTo>
                  <a:pt x="3886439" y="4886377"/>
                  <a:pt x="3882069" y="4860633"/>
                  <a:pt x="3882069" y="4841871"/>
                </a:cubicBezTo>
                <a:cubicBezTo>
                  <a:pt x="3882069" y="4792840"/>
                  <a:pt x="3905346" y="4755934"/>
                  <a:pt x="3951898" y="4731153"/>
                </a:cubicBezTo>
                <a:cubicBezTo>
                  <a:pt x="3970263" y="4721197"/>
                  <a:pt x="3989811" y="4716218"/>
                  <a:pt x="4010543" y="4716218"/>
                </a:cubicBezTo>
                <a:cubicBezTo>
                  <a:pt x="4043333" y="4716218"/>
                  <a:pt x="4071892" y="4728304"/>
                  <a:pt x="4096219" y="4752477"/>
                </a:cubicBezTo>
                <a:cubicBezTo>
                  <a:pt x="4120546" y="4776649"/>
                  <a:pt x="4132710" y="4807841"/>
                  <a:pt x="4132710" y="4846052"/>
                </a:cubicBezTo>
                <a:cubicBezTo>
                  <a:pt x="4132710" y="4891341"/>
                  <a:pt x="4121760" y="4923501"/>
                  <a:pt x="4099858" y="4942533"/>
                </a:cubicBezTo>
                <a:lnTo>
                  <a:pt x="4092675" y="4947425"/>
                </a:lnTo>
                <a:lnTo>
                  <a:pt x="4111531" y="4945389"/>
                </a:lnTo>
                <a:cubicBezTo>
                  <a:pt x="4132432" y="4940683"/>
                  <a:pt x="4150632" y="4928916"/>
                  <a:pt x="4166131" y="4910090"/>
                </a:cubicBezTo>
                <a:cubicBezTo>
                  <a:pt x="4186796" y="4884988"/>
                  <a:pt x="4211179" y="4831482"/>
                  <a:pt x="4239279" y="4749573"/>
                </a:cubicBezTo>
                <a:lnTo>
                  <a:pt x="4301242" y="4578386"/>
                </a:lnTo>
                <a:lnTo>
                  <a:pt x="4258964" y="4463301"/>
                </a:lnTo>
                <a:close/>
                <a:moveTo>
                  <a:pt x="8730997" y="3705158"/>
                </a:moveTo>
                <a:cubicBezTo>
                  <a:pt x="8664421" y="3705158"/>
                  <a:pt x="8616933" y="3736029"/>
                  <a:pt x="8588535" y="3797772"/>
                </a:cubicBezTo>
                <a:cubicBezTo>
                  <a:pt x="8560136" y="3859514"/>
                  <a:pt x="8545937" y="3953255"/>
                  <a:pt x="8545937" y="4078996"/>
                </a:cubicBezTo>
                <a:lnTo>
                  <a:pt x="8862424" y="4078996"/>
                </a:lnTo>
                <a:cubicBezTo>
                  <a:pt x="8862424" y="3959870"/>
                  <a:pt x="8851361" y="3867783"/>
                  <a:pt x="8829235" y="3802733"/>
                </a:cubicBezTo>
                <a:cubicBezTo>
                  <a:pt x="8807110" y="3737683"/>
                  <a:pt x="8774364" y="3705158"/>
                  <a:pt x="8730997" y="3705158"/>
                </a:cubicBezTo>
                <a:close/>
                <a:moveTo>
                  <a:pt x="3227339" y="3705158"/>
                </a:moveTo>
                <a:cubicBezTo>
                  <a:pt x="3273649" y="3705158"/>
                  <a:pt x="3311595" y="3738718"/>
                  <a:pt x="3341177" y="3805836"/>
                </a:cubicBezTo>
                <a:cubicBezTo>
                  <a:pt x="3370759" y="3872955"/>
                  <a:pt x="3385550" y="3974662"/>
                  <a:pt x="3385550" y="4110956"/>
                </a:cubicBezTo>
                <a:cubicBezTo>
                  <a:pt x="3385550" y="4246012"/>
                  <a:pt x="3365980" y="4350579"/>
                  <a:pt x="3326839" y="4424656"/>
                </a:cubicBezTo>
                <a:cubicBezTo>
                  <a:pt x="3287721" y="4497250"/>
                  <a:pt x="3248990" y="4533548"/>
                  <a:pt x="3210646" y="4533548"/>
                </a:cubicBezTo>
                <a:cubicBezTo>
                  <a:pt x="3152079" y="4533548"/>
                  <a:pt x="3112916" y="4495757"/>
                  <a:pt x="3093158" y="4420175"/>
                </a:cubicBezTo>
                <a:cubicBezTo>
                  <a:pt x="3078511" y="4364108"/>
                  <a:pt x="3071187" y="4262429"/>
                  <a:pt x="3071187" y="4115138"/>
                </a:cubicBezTo>
                <a:cubicBezTo>
                  <a:pt x="3071187" y="3954749"/>
                  <a:pt x="3082881" y="3846321"/>
                  <a:pt x="3106267" y="3789856"/>
                </a:cubicBezTo>
                <a:cubicBezTo>
                  <a:pt x="3129654" y="3733391"/>
                  <a:pt x="3170012" y="3705158"/>
                  <a:pt x="3227339" y="3705158"/>
                </a:cubicBezTo>
                <a:close/>
                <a:moveTo>
                  <a:pt x="8703783" y="3643560"/>
                </a:moveTo>
                <a:cubicBezTo>
                  <a:pt x="8799521" y="3643560"/>
                  <a:pt x="8879152" y="3671671"/>
                  <a:pt x="8942675" y="3727893"/>
                </a:cubicBezTo>
                <a:cubicBezTo>
                  <a:pt x="9035028" y="3810090"/>
                  <a:pt x="9081205" y="3949073"/>
                  <a:pt x="9081205" y="4144842"/>
                </a:cubicBezTo>
                <a:lnTo>
                  <a:pt x="8545937" y="4144842"/>
                </a:lnTo>
                <a:cubicBezTo>
                  <a:pt x="8545937" y="4277530"/>
                  <a:pt x="8562272" y="4374779"/>
                  <a:pt x="8594940" y="4436587"/>
                </a:cubicBezTo>
                <a:cubicBezTo>
                  <a:pt x="8627609" y="4498395"/>
                  <a:pt x="8675672" y="4529300"/>
                  <a:pt x="8739129" y="4529300"/>
                </a:cubicBezTo>
                <a:cubicBezTo>
                  <a:pt x="8809754" y="4529300"/>
                  <a:pt x="8872304" y="4505127"/>
                  <a:pt x="8926777" y="4456782"/>
                </a:cubicBezTo>
                <a:cubicBezTo>
                  <a:pt x="8992912" y="4397994"/>
                  <a:pt x="9025978" y="4311007"/>
                  <a:pt x="9025978" y="4195820"/>
                </a:cubicBezTo>
                <a:lnTo>
                  <a:pt x="9085452" y="4195820"/>
                </a:lnTo>
                <a:cubicBezTo>
                  <a:pt x="9085452" y="4318883"/>
                  <a:pt x="9050073" y="4415850"/>
                  <a:pt x="8979315" y="4486719"/>
                </a:cubicBezTo>
                <a:cubicBezTo>
                  <a:pt x="8908557" y="4557587"/>
                  <a:pt x="8814643" y="4593022"/>
                  <a:pt x="8697576" y="4593022"/>
                </a:cubicBezTo>
                <a:cubicBezTo>
                  <a:pt x="8598851" y="4593022"/>
                  <a:pt x="8521222" y="4557576"/>
                  <a:pt x="8464691" y="4486685"/>
                </a:cubicBezTo>
                <a:cubicBezTo>
                  <a:pt x="8346098" y="4395638"/>
                  <a:pt x="8286800" y="4279433"/>
                  <a:pt x="8286800" y="4138072"/>
                </a:cubicBezTo>
                <a:cubicBezTo>
                  <a:pt x="8286800" y="3987483"/>
                  <a:pt x="8333231" y="3864254"/>
                  <a:pt x="8426093" y="3768383"/>
                </a:cubicBezTo>
                <a:cubicBezTo>
                  <a:pt x="8507759" y="3685168"/>
                  <a:pt x="8600323" y="3643560"/>
                  <a:pt x="8703783" y="3643560"/>
                </a:cubicBezTo>
                <a:close/>
                <a:moveTo>
                  <a:pt x="6702936" y="3643560"/>
                </a:moveTo>
                <a:lnTo>
                  <a:pt x="6702936" y="4452103"/>
                </a:lnTo>
                <a:cubicBezTo>
                  <a:pt x="6702936" y="4477481"/>
                  <a:pt x="6704186" y="4492681"/>
                  <a:pt x="6706686" y="4497704"/>
                </a:cubicBezTo>
                <a:cubicBezTo>
                  <a:pt x="6706908" y="4498036"/>
                  <a:pt x="6709563" y="4499297"/>
                  <a:pt x="6714651" y="4501488"/>
                </a:cubicBezTo>
                <a:cubicBezTo>
                  <a:pt x="6740516" y="4510117"/>
                  <a:pt x="6805290" y="4514431"/>
                  <a:pt x="6908971" y="4514431"/>
                </a:cubicBezTo>
                <a:lnTo>
                  <a:pt x="6908971" y="4573905"/>
                </a:lnTo>
                <a:lnTo>
                  <a:pt x="6259004" y="4573905"/>
                </a:lnTo>
                <a:lnTo>
                  <a:pt x="6259004" y="4514431"/>
                </a:lnTo>
                <a:cubicBezTo>
                  <a:pt x="6314407" y="4514431"/>
                  <a:pt x="6357209" y="4513142"/>
                  <a:pt x="6387411" y="4510565"/>
                </a:cubicBezTo>
                <a:cubicBezTo>
                  <a:pt x="6417613" y="4507987"/>
                  <a:pt x="6442405" y="4503269"/>
                  <a:pt x="6461787" y="4496410"/>
                </a:cubicBezTo>
                <a:cubicBezTo>
                  <a:pt x="6463955" y="4494573"/>
                  <a:pt x="6465039" y="4479760"/>
                  <a:pt x="6465039" y="4451970"/>
                </a:cubicBezTo>
                <a:lnTo>
                  <a:pt x="6465039" y="3803663"/>
                </a:lnTo>
                <a:cubicBezTo>
                  <a:pt x="6465039" y="3782400"/>
                  <a:pt x="6463789" y="3770197"/>
                  <a:pt x="6461289" y="3767055"/>
                </a:cubicBezTo>
                <a:cubicBezTo>
                  <a:pt x="6453611" y="3756059"/>
                  <a:pt x="6448157" y="3750018"/>
                  <a:pt x="6444927" y="3748934"/>
                </a:cubicBezTo>
                <a:cubicBezTo>
                  <a:pt x="6421562" y="3742407"/>
                  <a:pt x="6359588" y="3739144"/>
                  <a:pt x="6259004" y="3739144"/>
                </a:cubicBezTo>
                <a:lnTo>
                  <a:pt x="6259004" y="3681594"/>
                </a:lnTo>
                <a:close/>
                <a:moveTo>
                  <a:pt x="2559561" y="3643560"/>
                </a:moveTo>
                <a:lnTo>
                  <a:pt x="2115630" y="3681594"/>
                </a:lnTo>
                <a:lnTo>
                  <a:pt x="2115630" y="3739144"/>
                </a:lnTo>
                <a:cubicBezTo>
                  <a:pt x="2216213" y="3739144"/>
                  <a:pt x="2278188" y="3742407"/>
                  <a:pt x="2301553" y="3748934"/>
                </a:cubicBezTo>
                <a:cubicBezTo>
                  <a:pt x="2304783" y="3750018"/>
                  <a:pt x="2310236" y="3756059"/>
                  <a:pt x="2317914" y="3767055"/>
                </a:cubicBezTo>
                <a:cubicBezTo>
                  <a:pt x="2320415" y="3770197"/>
                  <a:pt x="2321665" y="3782400"/>
                  <a:pt x="2321665" y="3803663"/>
                </a:cubicBezTo>
                <a:lnTo>
                  <a:pt x="2321665" y="4451970"/>
                </a:lnTo>
                <a:cubicBezTo>
                  <a:pt x="2321665" y="4479760"/>
                  <a:pt x="2320581" y="4494573"/>
                  <a:pt x="2318412" y="4496410"/>
                </a:cubicBezTo>
                <a:cubicBezTo>
                  <a:pt x="2299030" y="4503269"/>
                  <a:pt x="2274238" y="4507987"/>
                  <a:pt x="2244036" y="4510565"/>
                </a:cubicBezTo>
                <a:cubicBezTo>
                  <a:pt x="2213834" y="4513142"/>
                  <a:pt x="2171032" y="4514431"/>
                  <a:pt x="2115630" y="4514431"/>
                </a:cubicBezTo>
                <a:lnTo>
                  <a:pt x="2115630" y="4573905"/>
                </a:lnTo>
                <a:lnTo>
                  <a:pt x="2765597" y="4573905"/>
                </a:lnTo>
                <a:lnTo>
                  <a:pt x="2765597" y="4514431"/>
                </a:lnTo>
                <a:cubicBezTo>
                  <a:pt x="2661915" y="4514431"/>
                  <a:pt x="2597142" y="4510117"/>
                  <a:pt x="2571277" y="4501488"/>
                </a:cubicBezTo>
                <a:cubicBezTo>
                  <a:pt x="2566188" y="4499297"/>
                  <a:pt x="2563533" y="4498036"/>
                  <a:pt x="2563312" y="4497704"/>
                </a:cubicBezTo>
                <a:cubicBezTo>
                  <a:pt x="2560811" y="4492681"/>
                  <a:pt x="2559561" y="4477481"/>
                  <a:pt x="2559561" y="4452103"/>
                </a:cubicBezTo>
                <a:close/>
                <a:moveTo>
                  <a:pt x="5964505" y="3507002"/>
                </a:moveTo>
                <a:lnTo>
                  <a:pt x="5955649" y="3530924"/>
                </a:lnTo>
                <a:cubicBezTo>
                  <a:pt x="5948215" y="3551420"/>
                  <a:pt x="5940105" y="3574152"/>
                  <a:pt x="5931321" y="3599121"/>
                </a:cubicBezTo>
                <a:lnTo>
                  <a:pt x="5598406" y="4593022"/>
                </a:lnTo>
                <a:lnTo>
                  <a:pt x="5510722" y="4593022"/>
                </a:lnTo>
                <a:lnTo>
                  <a:pt x="5260697" y="3901628"/>
                </a:lnTo>
                <a:lnTo>
                  <a:pt x="5510579" y="3761519"/>
                </a:lnTo>
                <a:lnTo>
                  <a:pt x="5666874" y="4204316"/>
                </a:lnTo>
                <a:lnTo>
                  <a:pt x="5870459" y="3559734"/>
                </a:lnTo>
                <a:close/>
                <a:moveTo>
                  <a:pt x="10433745" y="3189008"/>
                </a:moveTo>
                <a:lnTo>
                  <a:pt x="11302492" y="3189008"/>
                </a:lnTo>
                <a:lnTo>
                  <a:pt x="11302492" y="3248482"/>
                </a:lnTo>
                <a:cubicBezTo>
                  <a:pt x="11175092" y="3248482"/>
                  <a:pt x="11090749" y="3256215"/>
                  <a:pt x="11049462" y="3271681"/>
                </a:cubicBezTo>
                <a:lnTo>
                  <a:pt x="11034360" y="3278385"/>
                </a:lnTo>
                <a:cubicBezTo>
                  <a:pt x="11030444" y="3282279"/>
                  <a:pt x="11028486" y="3304206"/>
                  <a:pt x="11028486" y="3344165"/>
                </a:cubicBezTo>
                <a:lnTo>
                  <a:pt x="11028486" y="4114541"/>
                </a:lnTo>
                <a:cubicBezTo>
                  <a:pt x="11028486" y="4255526"/>
                  <a:pt x="10984091" y="4370520"/>
                  <a:pt x="10895300" y="4459520"/>
                </a:cubicBezTo>
                <a:cubicBezTo>
                  <a:pt x="10806509" y="4548521"/>
                  <a:pt x="10688324" y="4593022"/>
                  <a:pt x="10540745" y="4593022"/>
                </a:cubicBezTo>
                <a:cubicBezTo>
                  <a:pt x="10475916" y="4593022"/>
                  <a:pt x="10417461" y="4573336"/>
                  <a:pt x="10365377" y="4533963"/>
                </a:cubicBezTo>
                <a:cubicBezTo>
                  <a:pt x="10313291" y="4494590"/>
                  <a:pt x="10279097" y="4452695"/>
                  <a:pt x="10262790" y="4408277"/>
                </a:cubicBezTo>
                <a:cubicBezTo>
                  <a:pt x="10246483" y="4363860"/>
                  <a:pt x="10238330" y="4323386"/>
                  <a:pt x="10238330" y="4286856"/>
                </a:cubicBezTo>
                <a:cubicBezTo>
                  <a:pt x="10238330" y="4189791"/>
                  <a:pt x="10272360" y="4122030"/>
                  <a:pt x="10340419" y="4083576"/>
                </a:cubicBezTo>
                <a:cubicBezTo>
                  <a:pt x="10371926" y="4064946"/>
                  <a:pt x="10403621" y="4055631"/>
                  <a:pt x="10435504" y="4055631"/>
                </a:cubicBezTo>
                <a:cubicBezTo>
                  <a:pt x="10481702" y="4055631"/>
                  <a:pt x="10521280" y="4072198"/>
                  <a:pt x="10554237" y="4105331"/>
                </a:cubicBezTo>
                <a:cubicBezTo>
                  <a:pt x="10587193" y="4138464"/>
                  <a:pt x="10603671" y="4180973"/>
                  <a:pt x="10603671" y="4232858"/>
                </a:cubicBezTo>
                <a:cubicBezTo>
                  <a:pt x="10603671" y="4282487"/>
                  <a:pt x="10585207" y="4322706"/>
                  <a:pt x="10548279" y="4353516"/>
                </a:cubicBezTo>
                <a:cubicBezTo>
                  <a:pt x="10511351" y="4384326"/>
                  <a:pt x="10470307" y="4399731"/>
                  <a:pt x="10425149" y="4399731"/>
                </a:cubicBezTo>
                <a:cubicBezTo>
                  <a:pt x="10403821" y="4399731"/>
                  <a:pt x="10384631" y="4396219"/>
                  <a:pt x="10367583" y="4389194"/>
                </a:cubicBezTo>
                <a:lnTo>
                  <a:pt x="10350068" y="4378164"/>
                </a:lnTo>
                <a:lnTo>
                  <a:pt x="10363821" y="4433239"/>
                </a:lnTo>
                <a:cubicBezTo>
                  <a:pt x="10373625" y="4451706"/>
                  <a:pt x="10388332" y="4469007"/>
                  <a:pt x="10407940" y="4485142"/>
                </a:cubicBezTo>
                <a:cubicBezTo>
                  <a:pt x="10447159" y="4517412"/>
                  <a:pt x="10491206" y="4533548"/>
                  <a:pt x="10540082" y="4533548"/>
                </a:cubicBezTo>
                <a:cubicBezTo>
                  <a:pt x="10626704" y="4533548"/>
                  <a:pt x="10681686" y="4499618"/>
                  <a:pt x="10705029" y="4431758"/>
                </a:cubicBezTo>
                <a:cubicBezTo>
                  <a:pt x="10721005" y="4386267"/>
                  <a:pt x="10728992" y="4286027"/>
                  <a:pt x="10728992" y="4131036"/>
                </a:cubicBezTo>
                <a:lnTo>
                  <a:pt x="10728992" y="3344132"/>
                </a:lnTo>
                <a:cubicBezTo>
                  <a:pt x="10728992" y="3309483"/>
                  <a:pt x="10726237" y="3287734"/>
                  <a:pt x="10720728" y="3278883"/>
                </a:cubicBezTo>
                <a:cubicBezTo>
                  <a:pt x="10720462" y="3278330"/>
                  <a:pt x="10714024" y="3275852"/>
                  <a:pt x="10701412" y="3271449"/>
                </a:cubicBezTo>
                <a:cubicBezTo>
                  <a:pt x="10688800" y="3267046"/>
                  <a:pt x="10659406" y="3262118"/>
                  <a:pt x="10613230" y="3256663"/>
                </a:cubicBezTo>
                <a:cubicBezTo>
                  <a:pt x="10567053" y="3251209"/>
                  <a:pt x="10507225" y="3248482"/>
                  <a:pt x="10433745" y="3248482"/>
                </a:cubicBezTo>
                <a:close/>
                <a:moveTo>
                  <a:pt x="808580" y="3189008"/>
                </a:moveTo>
                <a:lnTo>
                  <a:pt x="808580" y="3819859"/>
                </a:lnTo>
                <a:lnTo>
                  <a:pt x="877679" y="3819859"/>
                </a:lnTo>
                <a:cubicBezTo>
                  <a:pt x="913722" y="3586985"/>
                  <a:pt x="965242" y="3428863"/>
                  <a:pt x="1032239" y="3345493"/>
                </a:cubicBezTo>
                <a:cubicBezTo>
                  <a:pt x="1085097" y="3280819"/>
                  <a:pt x="1162405" y="3248482"/>
                  <a:pt x="1264161" y="3248482"/>
                </a:cubicBezTo>
                <a:cubicBezTo>
                  <a:pt x="1286530" y="3248482"/>
                  <a:pt x="1298810" y="3248847"/>
                  <a:pt x="1301001" y="3249578"/>
                </a:cubicBezTo>
                <a:cubicBezTo>
                  <a:pt x="1299828" y="3249179"/>
                  <a:pt x="1299241" y="3261935"/>
                  <a:pt x="1299241" y="3287844"/>
                </a:cubicBezTo>
                <a:lnTo>
                  <a:pt x="1299241" y="4414367"/>
                </a:lnTo>
                <a:cubicBezTo>
                  <a:pt x="1299241" y="4450300"/>
                  <a:pt x="1297693" y="4471148"/>
                  <a:pt x="1294595" y="4476911"/>
                </a:cubicBezTo>
                <a:cubicBezTo>
                  <a:pt x="1291498" y="4482675"/>
                  <a:pt x="1283405" y="4488024"/>
                  <a:pt x="1270318" y="4492958"/>
                </a:cubicBezTo>
                <a:cubicBezTo>
                  <a:pt x="1257230" y="4497892"/>
                  <a:pt x="1228179" y="4502350"/>
                  <a:pt x="1183164" y="4506333"/>
                </a:cubicBezTo>
                <a:cubicBezTo>
                  <a:pt x="1138149" y="4510316"/>
                  <a:pt x="1068514" y="4512307"/>
                  <a:pt x="974258" y="4512307"/>
                </a:cubicBezTo>
                <a:lnTo>
                  <a:pt x="974258" y="4573905"/>
                </a:lnTo>
                <a:lnTo>
                  <a:pt x="1923720" y="4573905"/>
                </a:lnTo>
                <a:lnTo>
                  <a:pt x="1923720" y="4512307"/>
                </a:lnTo>
                <a:cubicBezTo>
                  <a:pt x="1827738" y="4512307"/>
                  <a:pt x="1757267" y="4510316"/>
                  <a:pt x="1712308" y="4506333"/>
                </a:cubicBezTo>
                <a:cubicBezTo>
                  <a:pt x="1667348" y="4502350"/>
                  <a:pt x="1638375" y="4497909"/>
                  <a:pt x="1625387" y="4493008"/>
                </a:cubicBezTo>
                <a:cubicBezTo>
                  <a:pt x="1612399" y="4488107"/>
                  <a:pt x="1605518" y="4484882"/>
                  <a:pt x="1604743" y="4483333"/>
                </a:cubicBezTo>
                <a:cubicBezTo>
                  <a:pt x="1600738" y="4475302"/>
                  <a:pt x="1598736" y="4452313"/>
                  <a:pt x="1598736" y="4414367"/>
                </a:cubicBezTo>
                <a:lnTo>
                  <a:pt x="1598736" y="3285753"/>
                </a:lnTo>
                <a:cubicBezTo>
                  <a:pt x="1598736" y="3260884"/>
                  <a:pt x="1599079" y="3248195"/>
                  <a:pt x="1599765" y="3247686"/>
                </a:cubicBezTo>
                <a:cubicBezTo>
                  <a:pt x="1599234" y="3248217"/>
                  <a:pt x="1609887" y="3248482"/>
                  <a:pt x="1631726" y="3248482"/>
                </a:cubicBezTo>
                <a:cubicBezTo>
                  <a:pt x="1735960" y="3248482"/>
                  <a:pt x="1814540" y="3281527"/>
                  <a:pt x="1867465" y="3347617"/>
                </a:cubicBezTo>
                <a:cubicBezTo>
                  <a:pt x="1934440" y="3429615"/>
                  <a:pt x="1984488" y="3588445"/>
                  <a:pt x="2017611" y="3824107"/>
                </a:cubicBezTo>
                <a:lnTo>
                  <a:pt x="2087273" y="3824107"/>
                </a:lnTo>
                <a:lnTo>
                  <a:pt x="2087273" y="3189008"/>
                </a:lnTo>
                <a:close/>
                <a:moveTo>
                  <a:pt x="6572305" y="3172016"/>
                </a:moveTo>
                <a:cubicBezTo>
                  <a:pt x="6611601" y="3172016"/>
                  <a:pt x="6644258" y="3185147"/>
                  <a:pt x="6670278" y="3211411"/>
                </a:cubicBezTo>
                <a:cubicBezTo>
                  <a:pt x="6696298" y="3237674"/>
                  <a:pt x="6709308" y="3269856"/>
                  <a:pt x="6709308" y="3307957"/>
                </a:cubicBezTo>
                <a:cubicBezTo>
                  <a:pt x="6709308" y="3347274"/>
                  <a:pt x="6696248" y="3380114"/>
                  <a:pt x="6670129" y="3406477"/>
                </a:cubicBezTo>
                <a:cubicBezTo>
                  <a:pt x="6644009" y="3432840"/>
                  <a:pt x="6611401" y="3446021"/>
                  <a:pt x="6572305" y="3446021"/>
                </a:cubicBezTo>
                <a:cubicBezTo>
                  <a:pt x="6532988" y="3446021"/>
                  <a:pt x="6500324" y="3432901"/>
                  <a:pt x="6474316" y="3406660"/>
                </a:cubicBezTo>
                <a:cubicBezTo>
                  <a:pt x="6448307" y="3380419"/>
                  <a:pt x="6435302" y="3347517"/>
                  <a:pt x="6435302" y="3307957"/>
                </a:cubicBezTo>
                <a:cubicBezTo>
                  <a:pt x="6435302" y="3288796"/>
                  <a:pt x="6438541" y="3271156"/>
                  <a:pt x="6445018" y="3255037"/>
                </a:cubicBezTo>
                <a:lnTo>
                  <a:pt x="6463558" y="3227183"/>
                </a:lnTo>
                <a:lnTo>
                  <a:pt x="6557008" y="3174785"/>
                </a:lnTo>
                <a:close/>
                <a:moveTo>
                  <a:pt x="2428931" y="3172016"/>
                </a:moveTo>
                <a:cubicBezTo>
                  <a:pt x="2389414" y="3172016"/>
                  <a:pt x="2356701" y="3185092"/>
                  <a:pt x="2330792" y="3211245"/>
                </a:cubicBezTo>
                <a:cubicBezTo>
                  <a:pt x="2304882" y="3237398"/>
                  <a:pt x="2291928" y="3269635"/>
                  <a:pt x="2291928" y="3307957"/>
                </a:cubicBezTo>
                <a:cubicBezTo>
                  <a:pt x="2291928" y="3347517"/>
                  <a:pt x="2304932" y="3380419"/>
                  <a:pt x="2330941" y="3406660"/>
                </a:cubicBezTo>
                <a:cubicBezTo>
                  <a:pt x="2356950" y="3432901"/>
                  <a:pt x="2389613" y="3446021"/>
                  <a:pt x="2428931" y="3446021"/>
                </a:cubicBezTo>
                <a:cubicBezTo>
                  <a:pt x="2468027" y="3446021"/>
                  <a:pt x="2500635" y="3432840"/>
                  <a:pt x="2526754" y="3406477"/>
                </a:cubicBezTo>
                <a:cubicBezTo>
                  <a:pt x="2552874" y="3380114"/>
                  <a:pt x="2565934" y="3347274"/>
                  <a:pt x="2565934" y="3307957"/>
                </a:cubicBezTo>
                <a:cubicBezTo>
                  <a:pt x="2565934" y="3269856"/>
                  <a:pt x="2552924" y="3237674"/>
                  <a:pt x="2526903" y="3211411"/>
                </a:cubicBezTo>
                <a:cubicBezTo>
                  <a:pt x="2500884" y="3185147"/>
                  <a:pt x="2468226" y="3172016"/>
                  <a:pt x="2428931" y="3172016"/>
                </a:cubicBezTo>
                <a:close/>
                <a:moveTo>
                  <a:pt x="10030885" y="3169892"/>
                </a:moveTo>
                <a:lnTo>
                  <a:pt x="10030885" y="3666925"/>
                </a:lnTo>
                <a:lnTo>
                  <a:pt x="9973303" y="3654811"/>
                </a:lnTo>
                <a:cubicBezTo>
                  <a:pt x="9953279" y="3529159"/>
                  <a:pt x="9904027" y="3426838"/>
                  <a:pt x="9825547" y="3347849"/>
                </a:cubicBezTo>
                <a:cubicBezTo>
                  <a:pt x="9747067" y="3268860"/>
                  <a:pt x="9658763" y="3229366"/>
                  <a:pt x="9560635" y="3229366"/>
                </a:cubicBezTo>
                <a:cubicBezTo>
                  <a:pt x="9492642" y="3229366"/>
                  <a:pt x="9437118" y="3242232"/>
                  <a:pt x="9394060" y="3267964"/>
                </a:cubicBezTo>
                <a:cubicBezTo>
                  <a:pt x="9328657" y="3309671"/>
                  <a:pt x="9295955" y="3365461"/>
                  <a:pt x="9295955" y="3435335"/>
                </a:cubicBezTo>
                <a:cubicBezTo>
                  <a:pt x="9295955" y="3504124"/>
                  <a:pt x="9328160" y="3560002"/>
                  <a:pt x="9392567" y="3602971"/>
                </a:cubicBezTo>
                <a:cubicBezTo>
                  <a:pt x="9450670" y="3642177"/>
                  <a:pt x="9546065" y="3677158"/>
                  <a:pt x="9678753" y="3707913"/>
                </a:cubicBezTo>
                <a:cubicBezTo>
                  <a:pt x="9849100" y="3749487"/>
                  <a:pt x="9955159" y="3787743"/>
                  <a:pt x="9996933" y="3822680"/>
                </a:cubicBezTo>
                <a:cubicBezTo>
                  <a:pt x="10101699" y="3893593"/>
                  <a:pt x="10154081" y="4004952"/>
                  <a:pt x="10154081" y="4156757"/>
                </a:cubicBezTo>
                <a:cubicBezTo>
                  <a:pt x="10154081" y="4300951"/>
                  <a:pt x="10107042" y="4412730"/>
                  <a:pt x="10012963" y="4492095"/>
                </a:cubicBezTo>
                <a:cubicBezTo>
                  <a:pt x="9933996" y="4559380"/>
                  <a:pt x="9838391" y="4593022"/>
                  <a:pt x="9726147" y="4593022"/>
                </a:cubicBezTo>
                <a:cubicBezTo>
                  <a:pt x="9640763" y="4593022"/>
                  <a:pt x="9564352" y="4579243"/>
                  <a:pt x="9496913" y="4551685"/>
                </a:cubicBezTo>
                <a:cubicBezTo>
                  <a:pt x="9429473" y="4524128"/>
                  <a:pt x="9376527" y="4480899"/>
                  <a:pt x="9338071" y="4422001"/>
                </a:cubicBezTo>
                <a:cubicBezTo>
                  <a:pt x="9264437" y="4528072"/>
                  <a:pt x="9213581" y="4585079"/>
                  <a:pt x="9185503" y="4593022"/>
                </a:cubicBezTo>
                <a:lnTo>
                  <a:pt x="9185503" y="3979629"/>
                </a:lnTo>
                <a:lnTo>
                  <a:pt x="9240464" y="3972825"/>
                </a:lnTo>
                <a:cubicBezTo>
                  <a:pt x="9269227" y="4102593"/>
                  <a:pt x="9300027" y="4202966"/>
                  <a:pt x="9332861" y="4273946"/>
                </a:cubicBezTo>
                <a:cubicBezTo>
                  <a:pt x="9360231" y="4334017"/>
                  <a:pt x="9391649" y="4383037"/>
                  <a:pt x="9427116" y="4421005"/>
                </a:cubicBezTo>
                <a:cubicBezTo>
                  <a:pt x="9497078" y="4496034"/>
                  <a:pt x="9599277" y="4533548"/>
                  <a:pt x="9733714" y="4533548"/>
                </a:cubicBezTo>
                <a:cubicBezTo>
                  <a:pt x="9793873" y="4533548"/>
                  <a:pt x="9849365" y="4513402"/>
                  <a:pt x="9900189" y="4473111"/>
                </a:cubicBezTo>
                <a:cubicBezTo>
                  <a:pt x="9957582" y="4427311"/>
                  <a:pt x="9986280" y="4369751"/>
                  <a:pt x="9986280" y="4300431"/>
                </a:cubicBezTo>
                <a:cubicBezTo>
                  <a:pt x="9986280" y="4216751"/>
                  <a:pt x="9947250" y="4150573"/>
                  <a:pt x="9869191" y="4101896"/>
                </a:cubicBezTo>
                <a:cubicBezTo>
                  <a:pt x="9812393" y="4066694"/>
                  <a:pt x="9711355" y="4029268"/>
                  <a:pt x="9566078" y="3989619"/>
                </a:cubicBezTo>
                <a:cubicBezTo>
                  <a:pt x="9420799" y="3949969"/>
                  <a:pt x="9315780" y="3905408"/>
                  <a:pt x="9251018" y="3855935"/>
                </a:cubicBezTo>
                <a:cubicBezTo>
                  <a:pt x="9167692" y="3795465"/>
                  <a:pt x="9126029" y="3701773"/>
                  <a:pt x="9126029" y="3574860"/>
                </a:cubicBezTo>
                <a:cubicBezTo>
                  <a:pt x="9126029" y="3462970"/>
                  <a:pt x="9165972" y="3367857"/>
                  <a:pt x="9245857" y="3289520"/>
                </a:cubicBezTo>
                <a:cubicBezTo>
                  <a:pt x="9325741" y="3211184"/>
                  <a:pt x="9420910" y="3172016"/>
                  <a:pt x="9531362" y="3172016"/>
                </a:cubicBezTo>
                <a:cubicBezTo>
                  <a:pt x="9623582" y="3172016"/>
                  <a:pt x="9699518" y="3185822"/>
                  <a:pt x="9759169" y="3213435"/>
                </a:cubicBezTo>
                <a:cubicBezTo>
                  <a:pt x="9778729" y="3222440"/>
                  <a:pt x="9816265" y="3247542"/>
                  <a:pt x="9871779" y="3288740"/>
                </a:cubicBezTo>
                <a:cubicBezTo>
                  <a:pt x="9944373" y="3222606"/>
                  <a:pt x="9997408" y="3182990"/>
                  <a:pt x="10030885" y="3169892"/>
                </a:cubicBezTo>
                <a:close/>
                <a:moveTo>
                  <a:pt x="8055486" y="3169892"/>
                </a:moveTo>
                <a:lnTo>
                  <a:pt x="8055486" y="4452136"/>
                </a:lnTo>
                <a:cubicBezTo>
                  <a:pt x="8055486" y="4477492"/>
                  <a:pt x="8056736" y="4492681"/>
                  <a:pt x="8059236" y="4497704"/>
                </a:cubicBezTo>
                <a:cubicBezTo>
                  <a:pt x="8059457" y="4498036"/>
                  <a:pt x="8062113" y="4499297"/>
                  <a:pt x="8067201" y="4501488"/>
                </a:cubicBezTo>
                <a:cubicBezTo>
                  <a:pt x="8093066" y="4510117"/>
                  <a:pt x="8157839" y="4514431"/>
                  <a:pt x="8261521" y="4514431"/>
                </a:cubicBezTo>
                <a:lnTo>
                  <a:pt x="8261521" y="4573905"/>
                </a:lnTo>
                <a:lnTo>
                  <a:pt x="7611554" y="4573905"/>
                </a:lnTo>
                <a:lnTo>
                  <a:pt x="7611554" y="4514431"/>
                </a:lnTo>
                <a:cubicBezTo>
                  <a:pt x="7666956" y="4514431"/>
                  <a:pt x="7709759" y="4513142"/>
                  <a:pt x="7739961" y="4510565"/>
                </a:cubicBezTo>
                <a:cubicBezTo>
                  <a:pt x="7770162" y="4507987"/>
                  <a:pt x="7794954" y="4503258"/>
                  <a:pt x="7814336" y="4496376"/>
                </a:cubicBezTo>
                <a:cubicBezTo>
                  <a:pt x="7816505" y="4494584"/>
                  <a:pt x="7817589" y="4479815"/>
                  <a:pt x="7817589" y="4452070"/>
                </a:cubicBezTo>
                <a:lnTo>
                  <a:pt x="7817589" y="3336200"/>
                </a:lnTo>
                <a:cubicBezTo>
                  <a:pt x="7817589" y="3313410"/>
                  <a:pt x="7814729" y="3298193"/>
                  <a:pt x="7809010" y="3290549"/>
                </a:cubicBezTo>
                <a:cubicBezTo>
                  <a:pt x="7803291" y="3282905"/>
                  <a:pt x="7798760" y="3278518"/>
                  <a:pt x="7795419" y="3277390"/>
                </a:cubicBezTo>
                <a:cubicBezTo>
                  <a:pt x="7772054" y="3270863"/>
                  <a:pt x="7711474" y="3267599"/>
                  <a:pt x="7613678" y="3267599"/>
                </a:cubicBezTo>
                <a:lnTo>
                  <a:pt x="7613678" y="3210149"/>
                </a:lnTo>
                <a:close/>
                <a:moveTo>
                  <a:pt x="7379210" y="3169892"/>
                </a:moveTo>
                <a:lnTo>
                  <a:pt x="7379210" y="4452136"/>
                </a:lnTo>
                <a:cubicBezTo>
                  <a:pt x="7379210" y="4477492"/>
                  <a:pt x="7380461" y="4492681"/>
                  <a:pt x="7382961" y="4497704"/>
                </a:cubicBezTo>
                <a:cubicBezTo>
                  <a:pt x="7383182" y="4498036"/>
                  <a:pt x="7385837" y="4499297"/>
                  <a:pt x="7390926" y="4501488"/>
                </a:cubicBezTo>
                <a:cubicBezTo>
                  <a:pt x="7416792" y="4510117"/>
                  <a:pt x="7481565" y="4514431"/>
                  <a:pt x="7585246" y="4514431"/>
                </a:cubicBezTo>
                <a:lnTo>
                  <a:pt x="7585246" y="4573905"/>
                </a:lnTo>
                <a:lnTo>
                  <a:pt x="6935279" y="4573905"/>
                </a:lnTo>
                <a:lnTo>
                  <a:pt x="6935279" y="4514431"/>
                </a:lnTo>
                <a:cubicBezTo>
                  <a:pt x="6990682" y="4514431"/>
                  <a:pt x="7033484" y="4513142"/>
                  <a:pt x="7063686" y="4510565"/>
                </a:cubicBezTo>
                <a:cubicBezTo>
                  <a:pt x="7093888" y="4507987"/>
                  <a:pt x="7118680" y="4503258"/>
                  <a:pt x="7138062" y="4496376"/>
                </a:cubicBezTo>
                <a:cubicBezTo>
                  <a:pt x="7140230" y="4494584"/>
                  <a:pt x="7141314" y="4479815"/>
                  <a:pt x="7141314" y="4452070"/>
                </a:cubicBezTo>
                <a:lnTo>
                  <a:pt x="7141314" y="3336200"/>
                </a:lnTo>
                <a:cubicBezTo>
                  <a:pt x="7141314" y="3313410"/>
                  <a:pt x="7138455" y="3298193"/>
                  <a:pt x="7132735" y="3290549"/>
                </a:cubicBezTo>
                <a:cubicBezTo>
                  <a:pt x="7127015" y="3282905"/>
                  <a:pt x="7122485" y="3278518"/>
                  <a:pt x="7119144" y="3277390"/>
                </a:cubicBezTo>
                <a:cubicBezTo>
                  <a:pt x="7095779" y="3270863"/>
                  <a:pt x="7035199" y="3267599"/>
                  <a:pt x="6937403" y="3267599"/>
                </a:cubicBezTo>
                <a:lnTo>
                  <a:pt x="6937403" y="3210149"/>
                </a:lnTo>
                <a:close/>
                <a:moveTo>
                  <a:pt x="3634067" y="3169892"/>
                </a:moveTo>
                <a:lnTo>
                  <a:pt x="3115793" y="3209917"/>
                </a:lnTo>
                <a:lnTo>
                  <a:pt x="3115793" y="3267599"/>
                </a:lnTo>
                <a:cubicBezTo>
                  <a:pt x="3248636" y="3267599"/>
                  <a:pt x="3330534" y="3270708"/>
                  <a:pt x="3361488" y="3276925"/>
                </a:cubicBezTo>
                <a:cubicBezTo>
                  <a:pt x="3373834" y="3279182"/>
                  <a:pt x="3382701" y="3283917"/>
                  <a:pt x="3388089" y="3291130"/>
                </a:cubicBezTo>
                <a:cubicBezTo>
                  <a:pt x="3393477" y="3298343"/>
                  <a:pt x="3396170" y="3313333"/>
                  <a:pt x="3396170" y="3336101"/>
                </a:cubicBezTo>
                <a:lnTo>
                  <a:pt x="3396170" y="3786135"/>
                </a:lnTo>
                <a:lnTo>
                  <a:pt x="3388006" y="3757995"/>
                </a:lnTo>
                <a:cubicBezTo>
                  <a:pt x="3348224" y="3681705"/>
                  <a:pt x="3292655" y="3643560"/>
                  <a:pt x="3221299" y="3643560"/>
                </a:cubicBezTo>
                <a:cubicBezTo>
                  <a:pt x="3096687" y="3643560"/>
                  <a:pt x="3001126" y="3697060"/>
                  <a:pt x="2934616" y="3804061"/>
                </a:cubicBezTo>
                <a:cubicBezTo>
                  <a:pt x="2852905" y="3906016"/>
                  <a:pt x="2812050" y="4009012"/>
                  <a:pt x="2812050" y="4113047"/>
                </a:cubicBezTo>
                <a:cubicBezTo>
                  <a:pt x="2812050" y="4264388"/>
                  <a:pt x="2849177" y="4383723"/>
                  <a:pt x="2923431" y="4471054"/>
                </a:cubicBezTo>
                <a:cubicBezTo>
                  <a:pt x="2992950" y="4552366"/>
                  <a:pt x="3081121" y="4593022"/>
                  <a:pt x="3187945" y="4593022"/>
                </a:cubicBezTo>
                <a:cubicBezTo>
                  <a:pt x="3272664" y="4593022"/>
                  <a:pt x="3338544" y="4550640"/>
                  <a:pt x="3385583" y="4465876"/>
                </a:cubicBezTo>
                <a:lnTo>
                  <a:pt x="3408588" y="4400547"/>
                </a:lnTo>
                <a:lnTo>
                  <a:pt x="3396170" y="4593022"/>
                </a:lnTo>
                <a:lnTo>
                  <a:pt x="3829482" y="4550673"/>
                </a:lnTo>
                <a:lnTo>
                  <a:pt x="3829482" y="4493190"/>
                </a:lnTo>
                <a:cubicBezTo>
                  <a:pt x="3732837" y="4493190"/>
                  <a:pt x="3671614" y="4488876"/>
                  <a:pt x="3645816" y="4480247"/>
                </a:cubicBezTo>
                <a:cubicBezTo>
                  <a:pt x="3640705" y="4478056"/>
                  <a:pt x="3638049" y="4476817"/>
                  <a:pt x="3637850" y="4476530"/>
                </a:cubicBezTo>
                <a:cubicBezTo>
                  <a:pt x="3635328" y="4471463"/>
                  <a:pt x="3634067" y="4456251"/>
                  <a:pt x="3634067" y="4430895"/>
                </a:cubicBezTo>
                <a:close/>
                <a:moveTo>
                  <a:pt x="0" y="0"/>
                </a:moveTo>
                <a:lnTo>
                  <a:pt x="12192000" y="15240"/>
                </a:lnTo>
                <a:lnTo>
                  <a:pt x="6557008" y="3174785"/>
                </a:lnTo>
                <a:lnTo>
                  <a:pt x="6518133" y="3181823"/>
                </a:lnTo>
                <a:cubicBezTo>
                  <a:pt x="6501777" y="3188361"/>
                  <a:pt x="6487121" y="3198168"/>
                  <a:pt x="6474166" y="3211245"/>
                </a:cubicBezTo>
                <a:lnTo>
                  <a:pt x="6463558" y="3227183"/>
                </a:lnTo>
                <a:lnTo>
                  <a:pt x="5964505" y="3507002"/>
                </a:lnTo>
                <a:lnTo>
                  <a:pt x="5975927" y="3476148"/>
                </a:lnTo>
                <a:cubicBezTo>
                  <a:pt x="5988097" y="3444105"/>
                  <a:pt x="5997566" y="3421008"/>
                  <a:pt x="6004337" y="3406859"/>
                </a:cubicBezTo>
                <a:cubicBezTo>
                  <a:pt x="6057173" y="3301275"/>
                  <a:pt x="6146218" y="3248482"/>
                  <a:pt x="6271472" y="3248482"/>
                </a:cubicBezTo>
                <a:lnTo>
                  <a:pt x="6271472" y="3189008"/>
                </a:lnTo>
                <a:lnTo>
                  <a:pt x="5689476" y="3189008"/>
                </a:lnTo>
                <a:lnTo>
                  <a:pt x="5689476" y="3248482"/>
                </a:lnTo>
                <a:cubicBezTo>
                  <a:pt x="5832497" y="3248482"/>
                  <a:pt x="5904007" y="3296396"/>
                  <a:pt x="5904007" y="3392222"/>
                </a:cubicBezTo>
                <a:cubicBezTo>
                  <a:pt x="5904007" y="3433664"/>
                  <a:pt x="5893143" y="3488492"/>
                  <a:pt x="5871416" y="3556706"/>
                </a:cubicBezTo>
                <a:lnTo>
                  <a:pt x="5870459" y="3559734"/>
                </a:lnTo>
                <a:lnTo>
                  <a:pt x="5510579" y="3761519"/>
                </a:lnTo>
                <a:lnTo>
                  <a:pt x="5359116" y="3332417"/>
                </a:lnTo>
                <a:cubicBezTo>
                  <a:pt x="5354337" y="3318057"/>
                  <a:pt x="5351947" y="3305976"/>
                  <a:pt x="5351947" y="3296174"/>
                </a:cubicBezTo>
                <a:cubicBezTo>
                  <a:pt x="5351947" y="3279492"/>
                  <a:pt x="5366760" y="3267372"/>
                  <a:pt x="5396387" y="3259816"/>
                </a:cubicBezTo>
                <a:cubicBezTo>
                  <a:pt x="5426013" y="3252260"/>
                  <a:pt x="5494681" y="3248482"/>
                  <a:pt x="5602389" y="3248482"/>
                </a:cubicBezTo>
                <a:lnTo>
                  <a:pt x="5602389" y="3189008"/>
                </a:lnTo>
                <a:lnTo>
                  <a:pt x="4799488" y="3189008"/>
                </a:lnTo>
                <a:lnTo>
                  <a:pt x="4799488" y="3248482"/>
                </a:lnTo>
                <a:cubicBezTo>
                  <a:pt x="4917552" y="3248482"/>
                  <a:pt x="4986374" y="3253085"/>
                  <a:pt x="5005955" y="3262289"/>
                </a:cubicBezTo>
                <a:cubicBezTo>
                  <a:pt x="5025537" y="3271493"/>
                  <a:pt x="5044134" y="3301219"/>
                  <a:pt x="5061745" y="3351467"/>
                </a:cubicBezTo>
                <a:lnTo>
                  <a:pt x="5260697" y="3901628"/>
                </a:lnTo>
                <a:lnTo>
                  <a:pt x="4447207" y="4357753"/>
                </a:lnTo>
                <a:lnTo>
                  <a:pt x="4590879" y="3936185"/>
                </a:lnTo>
                <a:cubicBezTo>
                  <a:pt x="4628936" y="3827547"/>
                  <a:pt x="4660753" y="3761883"/>
                  <a:pt x="4686330" y="3739193"/>
                </a:cubicBezTo>
                <a:cubicBezTo>
                  <a:pt x="4711907" y="3716504"/>
                  <a:pt x="4755352" y="3705158"/>
                  <a:pt x="4816662" y="3705158"/>
                </a:cubicBezTo>
                <a:lnTo>
                  <a:pt x="4816662" y="3643560"/>
                </a:lnTo>
                <a:lnTo>
                  <a:pt x="4425832" y="3643560"/>
                </a:lnTo>
                <a:lnTo>
                  <a:pt x="4425832" y="3705158"/>
                </a:lnTo>
                <a:cubicBezTo>
                  <a:pt x="4519291" y="3705158"/>
                  <a:pt x="4566021" y="3725946"/>
                  <a:pt x="4566021" y="3767520"/>
                </a:cubicBezTo>
                <a:cubicBezTo>
                  <a:pt x="4566021" y="3791903"/>
                  <a:pt x="4558012" y="3827525"/>
                  <a:pt x="4541992" y="3874388"/>
                </a:cubicBezTo>
                <a:lnTo>
                  <a:pt x="4421683" y="4268735"/>
                </a:lnTo>
                <a:lnTo>
                  <a:pt x="4243792" y="3745848"/>
                </a:lnTo>
                <a:lnTo>
                  <a:pt x="4232774" y="3709042"/>
                </a:lnTo>
                <a:cubicBezTo>
                  <a:pt x="4232774" y="3707559"/>
                  <a:pt x="4245662" y="3706541"/>
                  <a:pt x="4271439" y="3705988"/>
                </a:cubicBezTo>
                <a:cubicBezTo>
                  <a:pt x="4297215" y="3705435"/>
                  <a:pt x="4333104" y="3705158"/>
                  <a:pt x="4379103" y="3705158"/>
                </a:cubicBezTo>
                <a:lnTo>
                  <a:pt x="4379103" y="3643560"/>
                </a:lnTo>
                <a:lnTo>
                  <a:pt x="3856581" y="3643560"/>
                </a:lnTo>
                <a:lnTo>
                  <a:pt x="3856581" y="3705158"/>
                </a:lnTo>
                <a:lnTo>
                  <a:pt x="3925978" y="3705158"/>
                </a:lnTo>
                <a:cubicBezTo>
                  <a:pt x="3958392" y="3705158"/>
                  <a:pt x="3976059" y="3707581"/>
                  <a:pt x="3978980" y="3712427"/>
                </a:cubicBezTo>
                <a:cubicBezTo>
                  <a:pt x="3982432" y="3719330"/>
                  <a:pt x="3989778" y="3735570"/>
                  <a:pt x="4001018" y="3761148"/>
                </a:cubicBezTo>
                <a:lnTo>
                  <a:pt x="4258964" y="4463301"/>
                </a:lnTo>
                <a:lnTo>
                  <a:pt x="15240" y="6842760"/>
                </a:lnTo>
                <a:close/>
              </a:path>
            </a:pathLst>
          </a:custGeom>
          <a:solidFill>
            <a:schemeClr val="accent5">
              <a:lumMod val="50000"/>
              <a:alpha val="83000"/>
            </a:schemeClr>
          </a:solidFill>
          <a:ln>
            <a:noFill/>
          </a:ln>
          <a:effectLst/>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pt-BR" sz="16700" dirty="0">
              <a:latin typeface="Modern No. 20" panose="02070704070505020303" pitchFamily="18" charset="0"/>
            </a:endParaRPr>
          </a:p>
        </p:txBody>
      </p:sp>
      <p:sp>
        <p:nvSpPr>
          <p:cNvPr id="25" name="Freeform 27">
            <a:extLst>
              <a:ext uri="{FF2B5EF4-FFF2-40B4-BE49-F238E27FC236}">
                <a16:creationId xmlns:a16="http://schemas.microsoft.com/office/drawing/2014/main" id="{64A314B4-B83B-4175-A86A-0C02D41CF0AD}"/>
              </a:ext>
            </a:extLst>
          </p:cNvPr>
          <p:cNvSpPr/>
          <p:nvPr/>
        </p:nvSpPr>
        <p:spPr>
          <a:xfrm>
            <a:off x="-198121" y="274562"/>
            <a:ext cx="8305800" cy="2176300"/>
          </a:xfrm>
          <a:custGeom>
            <a:avLst/>
            <a:gdLst/>
            <a:ahLst/>
            <a:cxnLst/>
            <a:rect l="l" t="t" r="r" b="b"/>
            <a:pathLst>
              <a:path w="9886624" h="2930036">
                <a:moveTo>
                  <a:pt x="0" y="0"/>
                </a:moveTo>
                <a:lnTo>
                  <a:pt x="9886624" y="0"/>
                </a:lnTo>
                <a:lnTo>
                  <a:pt x="9886624" y="2930036"/>
                </a:lnTo>
                <a:lnTo>
                  <a:pt x="0" y="29300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dirty="0"/>
          </a:p>
        </p:txBody>
      </p:sp>
      <p:sp>
        <p:nvSpPr>
          <p:cNvPr id="26" name="TextBox 31">
            <a:extLst>
              <a:ext uri="{FF2B5EF4-FFF2-40B4-BE49-F238E27FC236}">
                <a16:creationId xmlns:a16="http://schemas.microsoft.com/office/drawing/2014/main" id="{C6DC6326-D1EB-48FD-9051-01793C3EB270}"/>
              </a:ext>
            </a:extLst>
          </p:cNvPr>
          <p:cNvSpPr txBox="1"/>
          <p:nvPr/>
        </p:nvSpPr>
        <p:spPr>
          <a:xfrm>
            <a:off x="-5497955" y="472682"/>
            <a:ext cx="17400395" cy="2929648"/>
          </a:xfrm>
          <a:prstGeom prst="rect">
            <a:avLst/>
          </a:prstGeom>
        </p:spPr>
        <p:txBody>
          <a:bodyPr wrap="square" lIns="0" tIns="0" rIns="0" bIns="0" rtlCol="0" anchor="t">
            <a:spAutoFit/>
          </a:bodyPr>
          <a:lstStyle/>
          <a:p>
            <a:pPr algn="ctr">
              <a:lnSpc>
                <a:spcPts val="12279"/>
              </a:lnSpc>
            </a:pPr>
            <a:endParaRPr dirty="0"/>
          </a:p>
          <a:p>
            <a:pPr algn="ctr">
              <a:lnSpc>
                <a:spcPts val="12279"/>
              </a:lnSpc>
            </a:pPr>
            <a:r>
              <a:rPr lang="en-US" sz="4400" dirty="0" err="1">
                <a:solidFill>
                  <a:srgbClr val="F1E9E9"/>
                </a:solidFill>
                <a:latin typeface="Freestyle Script" panose="030804020302050B0404" pitchFamily="66" charset="0"/>
              </a:rPr>
              <a:t>ao</a:t>
            </a:r>
            <a:r>
              <a:rPr lang="en-US" sz="4400" dirty="0">
                <a:solidFill>
                  <a:srgbClr val="F1E9E9"/>
                </a:solidFill>
                <a:latin typeface="Freestyle Script" panose="030804020302050B0404" pitchFamily="66" charset="0"/>
              </a:rPr>
              <a:t> </a:t>
            </a:r>
            <a:r>
              <a:rPr lang="en-US" sz="4400" dirty="0" err="1">
                <a:solidFill>
                  <a:srgbClr val="F1E9E9"/>
                </a:solidFill>
                <a:latin typeface="Freestyle Script" panose="030804020302050B0404" pitchFamily="66" charset="0"/>
              </a:rPr>
              <a:t>futuro</a:t>
            </a:r>
            <a:endParaRPr lang="en-US" sz="4400" dirty="0">
              <a:solidFill>
                <a:srgbClr val="F1E9E9"/>
              </a:solidFill>
              <a:latin typeface="Freestyle Script" panose="030804020302050B0404" pitchFamily="66" charset="0"/>
            </a:endParaRPr>
          </a:p>
        </p:txBody>
      </p:sp>
    </p:spTree>
    <p:extLst>
      <p:ext uri="{BB962C8B-B14F-4D97-AF65-F5344CB8AC3E}">
        <p14:creationId xmlns:p14="http://schemas.microsoft.com/office/powerpoint/2010/main" val="1930676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44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17682" y="6940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2897371" y="1295400"/>
            <a:ext cx="1063401" cy="354570"/>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do 33">
            <a:extLst>
              <a:ext uri="{FF2B5EF4-FFF2-40B4-BE49-F238E27FC236}">
                <a16:creationId xmlns:a16="http://schemas.microsoft.com/office/drawing/2014/main" id="{C57C8ADF-8601-4154-ABE3-8EBA931B964E}"/>
              </a:ext>
            </a:extLst>
          </p:cNvPr>
          <p:cNvCxnSpPr>
            <a:cxnSpLocks/>
          </p:cNvCxnSpPr>
          <p:nvPr/>
        </p:nvCxnSpPr>
        <p:spPr>
          <a:xfrm>
            <a:off x="2897371" y="4280880"/>
            <a:ext cx="811109" cy="5293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6" name="Conector: Angulado 35">
            <a:extLst>
              <a:ext uri="{FF2B5EF4-FFF2-40B4-BE49-F238E27FC236}">
                <a16:creationId xmlns:a16="http://schemas.microsoft.com/office/drawing/2014/main" id="{B32E3D2F-481E-4246-8AC0-E32CF16E20D7}"/>
              </a:ext>
            </a:extLst>
          </p:cNvPr>
          <p:cNvCxnSpPr>
            <a:cxnSpLocks/>
          </p:cNvCxnSpPr>
          <p:nvPr/>
        </p:nvCxnSpPr>
        <p:spPr>
          <a:xfrm flipV="1">
            <a:off x="8044453" y="1325880"/>
            <a:ext cx="1246957" cy="3201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Retângulo 53">
            <a:extLst>
              <a:ext uri="{FF2B5EF4-FFF2-40B4-BE49-F238E27FC236}">
                <a16:creationId xmlns:a16="http://schemas.microsoft.com/office/drawing/2014/main" id="{8553F743-7710-4917-B3AB-6672AE6E63AA}"/>
              </a:ext>
            </a:extLst>
          </p:cNvPr>
          <p:cNvSpPr/>
          <p:nvPr/>
        </p:nvSpPr>
        <p:spPr>
          <a:xfrm>
            <a:off x="9505941" y="301030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Retângulo: Cantos Arredondados 45">
            <a:extLst>
              <a:ext uri="{FF2B5EF4-FFF2-40B4-BE49-F238E27FC236}">
                <a16:creationId xmlns:a16="http://schemas.microsoft.com/office/drawing/2014/main" id="{C6DE8E8D-AEE3-404D-A50E-5DDD6C8CAEC5}"/>
              </a:ext>
            </a:extLst>
          </p:cNvPr>
          <p:cNvSpPr/>
          <p:nvPr/>
        </p:nvSpPr>
        <p:spPr>
          <a:xfrm>
            <a:off x="130042" y="1006810"/>
            <a:ext cx="2663776" cy="1644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gn="ctr"/>
            <a:endParaRPr lang="pt-BR" dirty="0"/>
          </a:p>
        </p:txBody>
      </p:sp>
      <p:sp>
        <p:nvSpPr>
          <p:cNvPr id="57" name="Retângulo: Cantos Arredondados 56">
            <a:extLst>
              <a:ext uri="{FF2B5EF4-FFF2-40B4-BE49-F238E27FC236}">
                <a16:creationId xmlns:a16="http://schemas.microsoft.com/office/drawing/2014/main" id="{6755291D-A5DD-4535-AD8B-E82732BA9ED4}"/>
              </a:ext>
            </a:extLst>
          </p:cNvPr>
          <p:cNvSpPr/>
          <p:nvPr/>
        </p:nvSpPr>
        <p:spPr>
          <a:xfrm>
            <a:off x="147526" y="3703138"/>
            <a:ext cx="2663776" cy="12221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5. Geolocalização:</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 Para identificar a localização exata dos problemas relatados.</a:t>
            </a:r>
          </a:p>
          <a:p>
            <a:pPr algn="ctr"/>
            <a:endParaRPr lang="pt-BR" dirty="0"/>
          </a:p>
        </p:txBody>
      </p:sp>
      <p:sp>
        <p:nvSpPr>
          <p:cNvPr id="58" name="Retângulo: Cantos Arredondados 57">
            <a:extLst>
              <a:ext uri="{FF2B5EF4-FFF2-40B4-BE49-F238E27FC236}">
                <a16:creationId xmlns:a16="http://schemas.microsoft.com/office/drawing/2014/main" id="{FA5BDF92-D631-4409-A950-0D6FB6A0CCF0}"/>
              </a:ext>
            </a:extLst>
          </p:cNvPr>
          <p:cNvSpPr/>
          <p:nvPr/>
        </p:nvSpPr>
        <p:spPr>
          <a:xfrm>
            <a:off x="9409817" y="1027958"/>
            <a:ext cx="2663776" cy="204473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6. Sistema de categorização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classificar os problemas reportados por tipo (</a:t>
            </a:r>
            <a:r>
              <a:rPr lang="pt-BR" sz="1200" dirty="0" err="1">
                <a:effectLst/>
                <a:latin typeface="Calibri" panose="020F0502020204030204" pitchFamily="34" charset="0"/>
                <a:ea typeface="Calibri" panose="020F0502020204030204" pitchFamily="34" charset="0"/>
                <a:cs typeface="Times New Roman" panose="02020603050405020304" pitchFamily="18" charset="0"/>
              </a:rPr>
              <a:t>ex</a:t>
            </a:r>
            <a:r>
              <a:rPr lang="pt-BR" sz="1200" dirty="0">
                <a:effectLst/>
                <a:latin typeface="Calibri" panose="020F0502020204030204" pitchFamily="34" charset="0"/>
                <a:ea typeface="Calibri" panose="020F0502020204030204" pitchFamily="34" charset="0"/>
                <a:cs typeface="Times New Roman" panose="02020603050405020304" pitchFamily="18" charset="0"/>
              </a:rPr>
              <a:t>: buracos nas estradas, falhas na iluminação pública, problemas de drenagem).</a:t>
            </a:r>
          </a:p>
          <a:p>
            <a:pPr algn="ctr"/>
            <a:endParaRPr lang="pt-BR" dirty="0"/>
          </a:p>
        </p:txBody>
      </p:sp>
      <p:pic>
        <p:nvPicPr>
          <p:cNvPr id="55" name="Gráfico 54" descr="Parede de tijolos estrutura de tópicos">
            <a:extLst>
              <a:ext uri="{FF2B5EF4-FFF2-40B4-BE49-F238E27FC236}">
                <a16:creationId xmlns:a16="http://schemas.microsoft.com/office/drawing/2014/main" id="{BF9C771E-F907-4318-82B9-46AE93CD578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38084" y="1371632"/>
            <a:ext cx="914400" cy="914400"/>
          </a:xfrm>
          <a:prstGeom prst="rect">
            <a:avLst/>
          </a:prstGeom>
        </p:spPr>
      </p:pic>
      <p:pic>
        <p:nvPicPr>
          <p:cNvPr id="60" name="Gráfico 59" descr="Hidrante incêndio quebrado estrutura de tópicos">
            <a:extLst>
              <a:ext uri="{FF2B5EF4-FFF2-40B4-BE49-F238E27FC236}">
                <a16:creationId xmlns:a16="http://schemas.microsoft.com/office/drawing/2014/main" id="{C6982DB9-5F64-4D55-816E-29443571E69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72000" y="2846967"/>
            <a:ext cx="914400" cy="914400"/>
          </a:xfrm>
          <a:prstGeom prst="rect">
            <a:avLst/>
          </a:prstGeom>
        </p:spPr>
      </p:pic>
      <p:pic>
        <p:nvPicPr>
          <p:cNvPr id="62" name="Gráfico 61" descr="Árvore decídua estrutura de tópicos">
            <a:extLst>
              <a:ext uri="{FF2B5EF4-FFF2-40B4-BE49-F238E27FC236}">
                <a16:creationId xmlns:a16="http://schemas.microsoft.com/office/drawing/2014/main" id="{5EC4862A-2D6B-4E5E-BDB6-58E8C254DE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38084" y="4203207"/>
            <a:ext cx="914400" cy="914400"/>
          </a:xfrm>
          <a:prstGeom prst="rect">
            <a:avLst/>
          </a:prstGeom>
        </p:spPr>
      </p:pic>
      <p:sp>
        <p:nvSpPr>
          <p:cNvPr id="66" name="Retângulo: Cantos Arredondados 65">
            <a:extLst>
              <a:ext uri="{FF2B5EF4-FFF2-40B4-BE49-F238E27FC236}">
                <a16:creationId xmlns:a16="http://schemas.microsoft.com/office/drawing/2014/main" id="{E26B16D8-A36E-4400-BA2D-CB4B9FB5A073}"/>
              </a:ext>
            </a:extLst>
          </p:cNvPr>
          <p:cNvSpPr/>
          <p:nvPr/>
        </p:nvSpPr>
        <p:spPr>
          <a:xfrm>
            <a:off x="5450333" y="1434760"/>
            <a:ext cx="2234646" cy="9726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200" dirty="0">
                <a:latin typeface="Calibri" panose="020F0502020204030204" pitchFamily="34" charset="0"/>
                <a:ea typeface="Calibri" panose="020F0502020204030204" pitchFamily="34" charset="0"/>
                <a:cs typeface="Times New Roman" panose="02020603050405020304" pitchFamily="18" charset="0"/>
              </a:rPr>
              <a:t>´Prédios caindo aos pedaços</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Retângulo: Cantos Arredondados 66">
            <a:extLst>
              <a:ext uri="{FF2B5EF4-FFF2-40B4-BE49-F238E27FC236}">
                <a16:creationId xmlns:a16="http://schemas.microsoft.com/office/drawing/2014/main" id="{E7235FF2-B694-4742-8803-22EB061A8A4D}"/>
              </a:ext>
            </a:extLst>
          </p:cNvPr>
          <p:cNvSpPr/>
          <p:nvPr/>
        </p:nvSpPr>
        <p:spPr>
          <a:xfrm>
            <a:off x="5603247" y="3034610"/>
            <a:ext cx="1409770" cy="6071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Falta de </a:t>
            </a:r>
            <a:r>
              <a:rPr lang="pt-BR" sz="1200" dirty="0">
                <a:latin typeface="Calibri" panose="020F0502020204030204" pitchFamily="34" charset="0"/>
                <a:ea typeface="Calibri" panose="020F0502020204030204" pitchFamily="34" charset="0"/>
                <a:cs typeface="Times New Roman" panose="02020603050405020304" pitchFamily="18" charset="0"/>
              </a:rPr>
              <a:t>água</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tângulo: Cantos Arredondados 67">
            <a:extLst>
              <a:ext uri="{FF2B5EF4-FFF2-40B4-BE49-F238E27FC236}">
                <a16:creationId xmlns:a16="http://schemas.microsoft.com/office/drawing/2014/main" id="{49B77FA1-6DE5-4D43-A01C-2003CE60A359}"/>
              </a:ext>
            </a:extLst>
          </p:cNvPr>
          <p:cNvSpPr/>
          <p:nvPr/>
        </p:nvSpPr>
        <p:spPr>
          <a:xfrm>
            <a:off x="5496521" y="4483244"/>
            <a:ext cx="1409770" cy="6071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Árvore </a:t>
            </a:r>
            <a:r>
              <a:rPr lang="pt-BR" sz="1200" dirty="0" err="1">
                <a:effectLst/>
                <a:latin typeface="Calibri" panose="020F0502020204030204" pitchFamily="34" charset="0"/>
                <a:ea typeface="Calibri" panose="020F0502020204030204" pitchFamily="34" charset="0"/>
                <a:cs typeface="Times New Roman" panose="02020603050405020304" pitchFamily="18" charset="0"/>
              </a:rPr>
              <a:t>caida</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402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17682" y="6940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2897371" y="1295400"/>
            <a:ext cx="1063401" cy="354570"/>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do 33">
            <a:extLst>
              <a:ext uri="{FF2B5EF4-FFF2-40B4-BE49-F238E27FC236}">
                <a16:creationId xmlns:a16="http://schemas.microsoft.com/office/drawing/2014/main" id="{C57C8ADF-8601-4154-ABE3-8EBA931B964E}"/>
              </a:ext>
            </a:extLst>
          </p:cNvPr>
          <p:cNvCxnSpPr>
            <a:cxnSpLocks/>
          </p:cNvCxnSpPr>
          <p:nvPr/>
        </p:nvCxnSpPr>
        <p:spPr>
          <a:xfrm>
            <a:off x="2897371" y="4280880"/>
            <a:ext cx="811109" cy="5293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6" name="Conector: Angulado 35">
            <a:extLst>
              <a:ext uri="{FF2B5EF4-FFF2-40B4-BE49-F238E27FC236}">
                <a16:creationId xmlns:a16="http://schemas.microsoft.com/office/drawing/2014/main" id="{B32E3D2F-481E-4246-8AC0-E32CF16E20D7}"/>
              </a:ext>
            </a:extLst>
          </p:cNvPr>
          <p:cNvCxnSpPr>
            <a:cxnSpLocks/>
          </p:cNvCxnSpPr>
          <p:nvPr/>
        </p:nvCxnSpPr>
        <p:spPr>
          <a:xfrm flipV="1">
            <a:off x="8044453" y="1325880"/>
            <a:ext cx="1246957" cy="3201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3" name="Conector: Angulado 52">
            <a:extLst>
              <a:ext uri="{FF2B5EF4-FFF2-40B4-BE49-F238E27FC236}">
                <a16:creationId xmlns:a16="http://schemas.microsoft.com/office/drawing/2014/main" id="{FB0D98F6-0B88-4A43-A456-69FCECF81F3B}"/>
              </a:ext>
            </a:extLst>
          </p:cNvPr>
          <p:cNvCxnSpPr>
            <a:cxnSpLocks/>
          </p:cNvCxnSpPr>
          <p:nvPr/>
        </p:nvCxnSpPr>
        <p:spPr>
          <a:xfrm flipV="1">
            <a:off x="8083072" y="4631780"/>
            <a:ext cx="1246957" cy="3201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Retângulo 53">
            <a:extLst>
              <a:ext uri="{FF2B5EF4-FFF2-40B4-BE49-F238E27FC236}">
                <a16:creationId xmlns:a16="http://schemas.microsoft.com/office/drawing/2014/main" id="{8553F743-7710-4917-B3AB-6672AE6E63AA}"/>
              </a:ext>
            </a:extLst>
          </p:cNvPr>
          <p:cNvSpPr/>
          <p:nvPr/>
        </p:nvSpPr>
        <p:spPr>
          <a:xfrm>
            <a:off x="9505941" y="301030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00" name="Picture 4" descr="TC Ensina: como ativar ou desativar as notificações no Android -  Tudocelular.com">
            <a:extLst>
              <a:ext uri="{FF2B5EF4-FFF2-40B4-BE49-F238E27FC236}">
                <a16:creationId xmlns:a16="http://schemas.microsoft.com/office/drawing/2014/main" id="{1EB31978-DCB8-4041-93CE-A5F4A35106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06814" y="1813269"/>
            <a:ext cx="3446707" cy="3102036"/>
          </a:xfrm>
          <a:prstGeom prst="rect">
            <a:avLst/>
          </a:prstGeom>
          <a:noFill/>
          <a:extLst>
            <a:ext uri="{909E8E84-426E-40DD-AFC4-6F175D3DCCD1}">
              <a14:hiddenFill xmlns:a14="http://schemas.microsoft.com/office/drawing/2010/main">
                <a:solidFill>
                  <a:srgbClr val="FFFFFF"/>
                </a:solidFill>
              </a14:hiddenFill>
            </a:ext>
          </a:extLst>
        </p:spPr>
      </p:pic>
      <p:sp>
        <p:nvSpPr>
          <p:cNvPr id="46" name="Retângulo: Cantos Arredondados 45">
            <a:extLst>
              <a:ext uri="{FF2B5EF4-FFF2-40B4-BE49-F238E27FC236}">
                <a16:creationId xmlns:a16="http://schemas.microsoft.com/office/drawing/2014/main" id="{C6DE8E8D-AEE3-404D-A50E-5DDD6C8CAEC5}"/>
              </a:ext>
            </a:extLst>
          </p:cNvPr>
          <p:cNvSpPr/>
          <p:nvPr/>
        </p:nvSpPr>
        <p:spPr>
          <a:xfrm>
            <a:off x="130042" y="1006810"/>
            <a:ext cx="2663776" cy="1644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gn="ctr"/>
            <a:endParaRPr lang="pt-BR" dirty="0"/>
          </a:p>
        </p:txBody>
      </p:sp>
      <p:sp>
        <p:nvSpPr>
          <p:cNvPr id="57" name="Retângulo: Cantos Arredondados 56">
            <a:extLst>
              <a:ext uri="{FF2B5EF4-FFF2-40B4-BE49-F238E27FC236}">
                <a16:creationId xmlns:a16="http://schemas.microsoft.com/office/drawing/2014/main" id="{6755291D-A5DD-4535-AD8B-E82732BA9ED4}"/>
              </a:ext>
            </a:extLst>
          </p:cNvPr>
          <p:cNvSpPr/>
          <p:nvPr/>
        </p:nvSpPr>
        <p:spPr>
          <a:xfrm>
            <a:off x="147526" y="3703138"/>
            <a:ext cx="2663776" cy="12221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5. Geolocalização:</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 Para identificar a localização exata dos problemas relatados.</a:t>
            </a:r>
          </a:p>
          <a:p>
            <a:pPr algn="ctr"/>
            <a:endParaRPr lang="pt-BR" dirty="0"/>
          </a:p>
        </p:txBody>
      </p:sp>
      <p:sp>
        <p:nvSpPr>
          <p:cNvPr id="58" name="Retângulo: Cantos Arredondados 57">
            <a:extLst>
              <a:ext uri="{FF2B5EF4-FFF2-40B4-BE49-F238E27FC236}">
                <a16:creationId xmlns:a16="http://schemas.microsoft.com/office/drawing/2014/main" id="{FA5BDF92-D631-4409-A950-0D6FB6A0CCF0}"/>
              </a:ext>
            </a:extLst>
          </p:cNvPr>
          <p:cNvSpPr/>
          <p:nvPr/>
        </p:nvSpPr>
        <p:spPr>
          <a:xfrm>
            <a:off x="9409817" y="1027959"/>
            <a:ext cx="2663776" cy="21165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6. Sistema de categorização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classificar os problemas reportados por tipo (</a:t>
            </a:r>
            <a:r>
              <a:rPr lang="pt-BR" sz="1200" dirty="0" err="1">
                <a:effectLst/>
                <a:latin typeface="Calibri" panose="020F0502020204030204" pitchFamily="34" charset="0"/>
                <a:ea typeface="Calibri" panose="020F0502020204030204" pitchFamily="34" charset="0"/>
                <a:cs typeface="Times New Roman" panose="02020603050405020304" pitchFamily="18" charset="0"/>
              </a:rPr>
              <a:t>ex</a:t>
            </a:r>
            <a:r>
              <a:rPr lang="pt-BR" sz="1200" dirty="0">
                <a:effectLst/>
                <a:latin typeface="Calibri" panose="020F0502020204030204" pitchFamily="34" charset="0"/>
                <a:ea typeface="Calibri" panose="020F0502020204030204" pitchFamily="34" charset="0"/>
                <a:cs typeface="Times New Roman" panose="02020603050405020304" pitchFamily="18" charset="0"/>
              </a:rPr>
              <a:t>: buracos nas estradas, falhas na iluminação pública, problemas de drenagem).</a:t>
            </a:r>
          </a:p>
          <a:p>
            <a:pPr algn="ctr"/>
            <a:endParaRPr lang="pt-BR" dirty="0"/>
          </a:p>
        </p:txBody>
      </p:sp>
      <p:sp>
        <p:nvSpPr>
          <p:cNvPr id="59" name="Retângulo: Cantos Arredondados 58">
            <a:extLst>
              <a:ext uri="{FF2B5EF4-FFF2-40B4-BE49-F238E27FC236}">
                <a16:creationId xmlns:a16="http://schemas.microsoft.com/office/drawing/2014/main" id="{EF1D39E2-3C86-49C1-B0EB-50A7AE639C69}"/>
              </a:ext>
            </a:extLst>
          </p:cNvPr>
          <p:cNvSpPr/>
          <p:nvPr/>
        </p:nvSpPr>
        <p:spPr>
          <a:xfrm>
            <a:off x="9409817" y="3955306"/>
            <a:ext cx="2663776" cy="135453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7. Sistema de notificação:</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 Para alertar os órgãos responsáveis sobre novos problemas reportados.</a:t>
            </a:r>
          </a:p>
          <a:p>
            <a:pPr algn="ctr"/>
            <a:endParaRPr lang="pt-BR" dirty="0"/>
          </a:p>
        </p:txBody>
      </p:sp>
    </p:spTree>
    <p:extLst>
      <p:ext uri="{BB962C8B-B14F-4D97-AF65-F5344CB8AC3E}">
        <p14:creationId xmlns:p14="http://schemas.microsoft.com/office/powerpoint/2010/main" val="3759033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200088"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7514805" y="2148027"/>
            <a:ext cx="4218201" cy="245713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8. Painel de controle administrativo: </a:t>
            </a:r>
          </a:p>
          <a:p>
            <a:pPr algn="just">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gerenciar usuários, problemas reportados e atribuir responsabilidades aos órgãos competentes.</a:t>
            </a:r>
          </a:p>
          <a:p>
            <a:pPr algn="ctr"/>
            <a:endParaRPr lang="pt-BR" dirty="0"/>
          </a:p>
        </p:txBody>
      </p:sp>
      <p:pic>
        <p:nvPicPr>
          <p:cNvPr id="6146" name="Picture 2" descr="Aplicativo da Cittati produz painel de controle em tempo real para a gestão  de operação de empresas de ônibus">
            <a:extLst>
              <a:ext uri="{FF2B5EF4-FFF2-40B4-BE49-F238E27FC236}">
                <a16:creationId xmlns:a16="http://schemas.microsoft.com/office/drawing/2014/main" id="{7935A538-BB66-48A9-963B-7AF6A09C460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21858"/>
          <a:stretch/>
        </p:blipFill>
        <p:spPr bwMode="auto">
          <a:xfrm>
            <a:off x="-6315068" y="-1125915"/>
            <a:ext cx="13304426" cy="957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21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200088"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4799989" y="90575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8. Painel de controle administrativo: </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gerenciar usuários, problemas reportados e atribuir responsabilidades aos órgãos competentes.</a:t>
            </a:r>
          </a:p>
          <a:p>
            <a:pPr algn="ctr"/>
            <a:endParaRPr lang="pt-BR" dirty="0"/>
          </a:p>
        </p:txBody>
      </p:sp>
      <p:sp>
        <p:nvSpPr>
          <p:cNvPr id="36" name="Retângulo: Cantos Arredondados 35">
            <a:extLst>
              <a:ext uri="{FF2B5EF4-FFF2-40B4-BE49-F238E27FC236}">
                <a16:creationId xmlns:a16="http://schemas.microsoft.com/office/drawing/2014/main" id="{6D265D01-A316-4285-BC15-6B0E942D50DC}"/>
              </a:ext>
            </a:extLst>
          </p:cNvPr>
          <p:cNvSpPr/>
          <p:nvPr/>
        </p:nvSpPr>
        <p:spPr>
          <a:xfrm>
            <a:off x="4799989" y="260085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9. Sistema de acompanhamento de status: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que os usuários possam acompanhar o progresso da resolução dos problemas que relataram.</a:t>
            </a:r>
          </a:p>
        </p:txBody>
      </p:sp>
      <p:pic>
        <p:nvPicPr>
          <p:cNvPr id="34" name="Gráfico 33" descr="Marca de verificação do selo com preenchimento sólido">
            <a:extLst>
              <a:ext uri="{FF2B5EF4-FFF2-40B4-BE49-F238E27FC236}">
                <a16:creationId xmlns:a16="http://schemas.microsoft.com/office/drawing/2014/main" id="{E3E80F66-0737-4E23-B015-3D487CEECBC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7242" y="1130253"/>
            <a:ext cx="914400" cy="914400"/>
          </a:xfrm>
          <a:prstGeom prst="rect">
            <a:avLst/>
          </a:prstGeom>
        </p:spPr>
      </p:pic>
      <p:pic>
        <p:nvPicPr>
          <p:cNvPr id="40" name="Gráfico 39" descr="Selo Tick1 estrutura de tópicos">
            <a:extLst>
              <a:ext uri="{FF2B5EF4-FFF2-40B4-BE49-F238E27FC236}">
                <a16:creationId xmlns:a16="http://schemas.microsoft.com/office/drawing/2014/main" id="{00FE7D18-7ADA-4BA5-8C37-F030CAACD14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059552" y="3552306"/>
            <a:ext cx="914400" cy="914400"/>
          </a:xfrm>
          <a:prstGeom prst="rect">
            <a:avLst/>
          </a:prstGeom>
        </p:spPr>
      </p:pic>
      <p:pic>
        <p:nvPicPr>
          <p:cNvPr id="44" name="Gráfico 43" descr="Marca de verificação do selo com preenchimento sólido">
            <a:extLst>
              <a:ext uri="{FF2B5EF4-FFF2-40B4-BE49-F238E27FC236}">
                <a16:creationId xmlns:a16="http://schemas.microsoft.com/office/drawing/2014/main" id="{B22D1D52-A6DA-4C04-B184-638DFE2FF12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4545" y="2270808"/>
            <a:ext cx="914400" cy="914400"/>
          </a:xfrm>
          <a:prstGeom prst="rect">
            <a:avLst/>
          </a:prstGeom>
        </p:spPr>
      </p:pic>
      <p:pic>
        <p:nvPicPr>
          <p:cNvPr id="47" name="Gráfico 46" descr="Fluxograma circular estrutura de tópicos">
            <a:extLst>
              <a:ext uri="{FF2B5EF4-FFF2-40B4-BE49-F238E27FC236}">
                <a16:creationId xmlns:a16="http://schemas.microsoft.com/office/drawing/2014/main" id="{41761D92-9975-43B4-95D7-892BBC66E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4867" y="3429000"/>
            <a:ext cx="914400" cy="914400"/>
          </a:xfrm>
          <a:prstGeom prst="rect">
            <a:avLst/>
          </a:prstGeom>
        </p:spPr>
      </p:pic>
      <p:sp>
        <p:nvSpPr>
          <p:cNvPr id="48" name="Retângulo: Cantos Arredondados 47">
            <a:extLst>
              <a:ext uri="{FF2B5EF4-FFF2-40B4-BE49-F238E27FC236}">
                <a16:creationId xmlns:a16="http://schemas.microsoft.com/office/drawing/2014/main" id="{84163FF2-4DB4-4A37-B79E-B4FDFE14967F}"/>
              </a:ext>
            </a:extLst>
          </p:cNvPr>
          <p:cNvSpPr/>
          <p:nvPr/>
        </p:nvSpPr>
        <p:spPr>
          <a:xfrm>
            <a:off x="1468565" y="1330086"/>
            <a:ext cx="2057113" cy="5442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Resolvido</a:t>
            </a:r>
          </a:p>
        </p:txBody>
      </p:sp>
      <p:sp>
        <p:nvSpPr>
          <p:cNvPr id="49" name="Retângulo: Cantos Arredondados 48">
            <a:extLst>
              <a:ext uri="{FF2B5EF4-FFF2-40B4-BE49-F238E27FC236}">
                <a16:creationId xmlns:a16="http://schemas.microsoft.com/office/drawing/2014/main" id="{8DB6A0A2-854A-4ECB-8C5B-51491996224B}"/>
              </a:ext>
            </a:extLst>
          </p:cNvPr>
          <p:cNvSpPr/>
          <p:nvPr/>
        </p:nvSpPr>
        <p:spPr>
          <a:xfrm>
            <a:off x="1455771" y="2490364"/>
            <a:ext cx="2057113" cy="5442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Resolvido</a:t>
            </a:r>
          </a:p>
        </p:txBody>
      </p:sp>
      <p:sp>
        <p:nvSpPr>
          <p:cNvPr id="50" name="Retângulo: Cantos Arredondados 49">
            <a:extLst>
              <a:ext uri="{FF2B5EF4-FFF2-40B4-BE49-F238E27FC236}">
                <a16:creationId xmlns:a16="http://schemas.microsoft.com/office/drawing/2014/main" id="{82A0E2A2-8D59-437D-A009-5D2D4FCEE978}"/>
              </a:ext>
            </a:extLst>
          </p:cNvPr>
          <p:cNvSpPr/>
          <p:nvPr/>
        </p:nvSpPr>
        <p:spPr>
          <a:xfrm>
            <a:off x="1427899" y="3707739"/>
            <a:ext cx="2057113" cy="54424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dirty="0">
                <a:latin typeface="Calibri" panose="020F0502020204030204" pitchFamily="34" charset="0"/>
                <a:ea typeface="Calibri" panose="020F0502020204030204" pitchFamily="34" charset="0"/>
                <a:cs typeface="Times New Roman" panose="02020603050405020304" pitchFamily="18" charset="0"/>
              </a:rPr>
              <a:t>Em andamento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525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200088"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4799989" y="90575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8. Painel de controle administrativo: </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gerenciar usuários, problemas reportados e atribuir responsabilidades aos órgãos competentes.</a:t>
            </a:r>
          </a:p>
        </p:txBody>
      </p:sp>
      <p:sp>
        <p:nvSpPr>
          <p:cNvPr id="36" name="Retângulo: Cantos Arredondados 35">
            <a:extLst>
              <a:ext uri="{FF2B5EF4-FFF2-40B4-BE49-F238E27FC236}">
                <a16:creationId xmlns:a16="http://schemas.microsoft.com/office/drawing/2014/main" id="{6D265D01-A316-4285-BC15-6B0E942D50DC}"/>
              </a:ext>
            </a:extLst>
          </p:cNvPr>
          <p:cNvSpPr/>
          <p:nvPr/>
        </p:nvSpPr>
        <p:spPr>
          <a:xfrm>
            <a:off x="4799989" y="260085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9. Sistema de acompanhamento de status:</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que os usuários possam acompanhar o progresso da resolução dos problemas que relataram.</a:t>
            </a:r>
          </a:p>
          <a:p>
            <a:pPr algn="ctr"/>
            <a:endParaRPr lang="pt-BR" dirty="0"/>
          </a:p>
        </p:txBody>
      </p:sp>
      <p:sp>
        <p:nvSpPr>
          <p:cNvPr id="38" name="Retângulo: Cantos Arredondados 37">
            <a:extLst>
              <a:ext uri="{FF2B5EF4-FFF2-40B4-BE49-F238E27FC236}">
                <a16:creationId xmlns:a16="http://schemas.microsoft.com/office/drawing/2014/main" id="{AC12B59D-9465-4350-A4A3-2BC04E6655CB}"/>
              </a:ext>
            </a:extLst>
          </p:cNvPr>
          <p:cNvSpPr/>
          <p:nvPr/>
        </p:nvSpPr>
        <p:spPr>
          <a:xfrm>
            <a:off x="4799989" y="4333925"/>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10. Integração com GPS:</a:t>
            </a:r>
          </a:p>
          <a:p>
            <a:pPr algn="ct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 Para ajudar os técnicos a localizar os problemas reportados de forma rápida e eficiente.</a:t>
            </a:r>
          </a:p>
          <a:p>
            <a:pPr algn="ctr"/>
            <a:endParaRPr lang="pt-BR" dirty="0"/>
          </a:p>
        </p:txBody>
      </p:sp>
      <p:pic>
        <p:nvPicPr>
          <p:cNvPr id="5124" name="Picture 4" descr="Ilustración de navegación gps | Vector Gratis">
            <a:extLst>
              <a:ext uri="{FF2B5EF4-FFF2-40B4-BE49-F238E27FC236}">
                <a16:creationId xmlns:a16="http://schemas.microsoft.com/office/drawing/2014/main" id="{256E2827-6257-4C70-81BF-DC41B79DC2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9031" y="1606203"/>
            <a:ext cx="3450953" cy="336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4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7807806"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257312" y="836339"/>
            <a:ext cx="5371335"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11. Módulo de comunicação interna:</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permitir a comunicação entre os usuários e os órgãos responsáveis pela manutenção.</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Imagem 27" descr="Interface gráfica do usuário&#10;&#10;Descrição gerada automaticamente">
            <a:extLst>
              <a:ext uri="{FF2B5EF4-FFF2-40B4-BE49-F238E27FC236}">
                <a16:creationId xmlns:a16="http://schemas.microsoft.com/office/drawing/2014/main" id="{61B7BA02-6E93-4D26-B872-8B3F32802E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3400" y="-519603"/>
            <a:ext cx="8007607" cy="8007607"/>
          </a:xfrm>
          <a:prstGeom prst="rect">
            <a:avLst/>
          </a:prstGeom>
        </p:spPr>
      </p:pic>
    </p:spTree>
    <p:extLst>
      <p:ext uri="{BB962C8B-B14F-4D97-AF65-F5344CB8AC3E}">
        <p14:creationId xmlns:p14="http://schemas.microsoft.com/office/powerpoint/2010/main" val="1840338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385266"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4799989" y="88373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11. Módulo de comunicação interna:</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permitir a comunicação entre os usuários e os órgãos responsáveis pela manutenção.</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Retângulo: Cantos Arredondados 35">
            <a:extLst>
              <a:ext uri="{FF2B5EF4-FFF2-40B4-BE49-F238E27FC236}">
                <a16:creationId xmlns:a16="http://schemas.microsoft.com/office/drawing/2014/main" id="{6D265D01-A316-4285-BC15-6B0E942D50DC}"/>
              </a:ext>
            </a:extLst>
          </p:cNvPr>
          <p:cNvSpPr/>
          <p:nvPr/>
        </p:nvSpPr>
        <p:spPr>
          <a:xfrm>
            <a:off x="4799989" y="2600858"/>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12. Ferramentas de análise de dados:</a:t>
            </a:r>
          </a:p>
          <a:p>
            <a:pPr algn="ct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 Para extrair insights úteis dos dados coletados, como áreas com maior incidência de problemas.</a:t>
            </a:r>
          </a:p>
          <a:p>
            <a:pPr algn="ctr"/>
            <a:endParaRPr lang="pt-BR" dirty="0"/>
          </a:p>
        </p:txBody>
      </p:sp>
      <p:sp>
        <p:nvSpPr>
          <p:cNvPr id="27" name="AutoShape 2" descr="Conheça as 5 melhores Ferramentas para análise de dados – EstatMG">
            <a:extLst>
              <a:ext uri="{FF2B5EF4-FFF2-40B4-BE49-F238E27FC236}">
                <a16:creationId xmlns:a16="http://schemas.microsoft.com/office/drawing/2014/main" id="{E3C330FF-410B-4F4F-9393-793911DFB9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8" name="Picture 6" descr="O que é Data-Driven Marketing, quais as ferramentas e como aplicar">
            <a:extLst>
              <a:ext uri="{FF2B5EF4-FFF2-40B4-BE49-F238E27FC236}">
                <a16:creationId xmlns:a16="http://schemas.microsoft.com/office/drawing/2014/main" id="{D317D31A-BBB5-4561-A6D1-C9BC2351B9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063" y="1848169"/>
            <a:ext cx="3509402" cy="259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9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540429"/>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7807806" y="17720"/>
            <a:ext cx="3908841"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879284" y="934369"/>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11. Módulo de comunicação interna:</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permitir a comunicação entre os usuários e os órgãos responsáveis pela manutenção.</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Retângulo: Cantos Arredondados 35">
            <a:extLst>
              <a:ext uri="{FF2B5EF4-FFF2-40B4-BE49-F238E27FC236}">
                <a16:creationId xmlns:a16="http://schemas.microsoft.com/office/drawing/2014/main" id="{D0A5836C-6586-4514-9434-E9D76F3B6CB6}"/>
              </a:ext>
            </a:extLst>
          </p:cNvPr>
          <p:cNvSpPr/>
          <p:nvPr/>
        </p:nvSpPr>
        <p:spPr>
          <a:xfrm>
            <a:off x="879284" y="2622430"/>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12. Ferramentas de análise de dados:</a:t>
            </a:r>
          </a:p>
          <a:p>
            <a:pPr algn="ct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 Para extrair insights úteis dos dados coletados, como áreas com maior incidência de problemas.</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Retângulo: Cantos Arredondados 37">
            <a:extLst>
              <a:ext uri="{FF2B5EF4-FFF2-40B4-BE49-F238E27FC236}">
                <a16:creationId xmlns:a16="http://schemas.microsoft.com/office/drawing/2014/main" id="{9662523B-5023-4A12-B557-41F0F2012BC5}"/>
              </a:ext>
            </a:extLst>
          </p:cNvPr>
          <p:cNvSpPr/>
          <p:nvPr/>
        </p:nvSpPr>
        <p:spPr>
          <a:xfrm>
            <a:off x="864472" y="4294050"/>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13. Mecanismo de feedback:</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que os usuários possam avaliar a eficácia das soluções implementadas.</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8" name="Imagem 27" descr="Interface gráfica do usuário, Aplicativo, Ícone&#10;&#10;Descrição gerada automaticamente">
            <a:extLst>
              <a:ext uri="{FF2B5EF4-FFF2-40B4-BE49-F238E27FC236}">
                <a16:creationId xmlns:a16="http://schemas.microsoft.com/office/drawing/2014/main" id="{38BB6431-98BE-464F-B74F-3C285730A9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29221" y="320027"/>
            <a:ext cx="5666075" cy="5666075"/>
          </a:xfrm>
          <a:prstGeom prst="rect">
            <a:avLst/>
          </a:prstGeom>
        </p:spPr>
      </p:pic>
    </p:spTree>
    <p:extLst>
      <p:ext uri="{BB962C8B-B14F-4D97-AF65-F5344CB8AC3E}">
        <p14:creationId xmlns:p14="http://schemas.microsoft.com/office/powerpoint/2010/main" val="265651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540429"/>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7266" y="-89961"/>
            <a:ext cx="3908841" cy="6932963"/>
            <a:chOff x="-2404979" y="327585"/>
            <a:chExt cx="5000993" cy="10163631"/>
          </a:xfrm>
        </p:grpSpPr>
        <p:sp>
          <p:nvSpPr>
            <p:cNvPr id="5" name="Freeform 5"/>
            <p:cNvSpPr/>
            <p:nvPr/>
          </p:nvSpPr>
          <p:spPr>
            <a:xfrm>
              <a:off x="-2404979" y="327585"/>
              <a:ext cx="5000993" cy="10163631"/>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1967425" y="638279"/>
              <a:ext cx="4330777"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5313664" y="1497570"/>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14. Sistema de priorização de problemas: </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destacar os problemas mais urgentes e garantir que sejam resolvidos primeiro.</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descr="Como encontrar soluções para lidar com os problemas - potencialize.adm.br">
            <a:extLst>
              <a:ext uri="{FF2B5EF4-FFF2-40B4-BE49-F238E27FC236}">
                <a16:creationId xmlns:a16="http://schemas.microsoft.com/office/drawing/2014/main" id="{1D4F057C-CDD7-40D5-97BD-3C10A52028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9264" y="1762494"/>
            <a:ext cx="3296554" cy="329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9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578189"/>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7266" y="-89961"/>
            <a:ext cx="3908841" cy="6932963"/>
            <a:chOff x="-2404979" y="327585"/>
            <a:chExt cx="5000993" cy="10163631"/>
          </a:xfrm>
        </p:grpSpPr>
        <p:sp>
          <p:nvSpPr>
            <p:cNvPr id="5" name="Freeform 5"/>
            <p:cNvSpPr/>
            <p:nvPr/>
          </p:nvSpPr>
          <p:spPr>
            <a:xfrm>
              <a:off x="-2404979" y="327585"/>
              <a:ext cx="5000993" cy="10163631"/>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1967425" y="638279"/>
              <a:ext cx="4330777"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213664" y="520617"/>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Retângulo 40">
            <a:extLst>
              <a:ext uri="{FF2B5EF4-FFF2-40B4-BE49-F238E27FC236}">
                <a16:creationId xmlns:a16="http://schemas.microsoft.com/office/drawing/2014/main" id="{31D689A0-A47B-4F0E-96DD-7B5F93FBCEC9}"/>
              </a:ext>
            </a:extLst>
          </p:cNvPr>
          <p:cNvSpPr/>
          <p:nvPr/>
        </p:nvSpPr>
        <p:spPr>
          <a:xfrm>
            <a:off x="4441537" y="736865"/>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Retângulo 41">
            <a:extLst>
              <a:ext uri="{FF2B5EF4-FFF2-40B4-BE49-F238E27FC236}">
                <a16:creationId xmlns:a16="http://schemas.microsoft.com/office/drawing/2014/main" id="{99CA56EF-9C56-4347-A31B-7BB4ECA86ACE}"/>
              </a:ext>
            </a:extLst>
          </p:cNvPr>
          <p:cNvSpPr/>
          <p:nvPr/>
        </p:nvSpPr>
        <p:spPr>
          <a:xfrm>
            <a:off x="4392166" y="1587453"/>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tângulo: Cantos Arredondados 25">
            <a:extLst>
              <a:ext uri="{FF2B5EF4-FFF2-40B4-BE49-F238E27FC236}">
                <a16:creationId xmlns:a16="http://schemas.microsoft.com/office/drawing/2014/main" id="{4BA07AA2-3702-4D7C-969B-9C83A870270B}"/>
              </a:ext>
            </a:extLst>
          </p:cNvPr>
          <p:cNvSpPr/>
          <p:nvPr/>
        </p:nvSpPr>
        <p:spPr>
          <a:xfrm>
            <a:off x="5313664" y="1497570"/>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14. Sistema de priorização de problemas: </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Para destacar os problemas mais urgentes e garantir que sejam resolvidos primeiro.</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Retângulo: Cantos Arredondados 35">
            <a:extLst>
              <a:ext uri="{FF2B5EF4-FFF2-40B4-BE49-F238E27FC236}">
                <a16:creationId xmlns:a16="http://schemas.microsoft.com/office/drawing/2014/main" id="{B1E6131E-67CB-423F-BD4E-940815C75132}"/>
              </a:ext>
            </a:extLst>
          </p:cNvPr>
          <p:cNvSpPr/>
          <p:nvPr/>
        </p:nvSpPr>
        <p:spPr>
          <a:xfrm>
            <a:off x="5283261" y="3504014"/>
            <a:ext cx="5806440" cy="1387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15. Protocolo de segurança:</a:t>
            </a: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proteger as informações dos usuários e garantir a integridade do sistema contra possíveis ataques ou violações de dados.</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268" name="Picture 4" descr="modelo de vetor de interface de smartphone de aplicativo vpn. layout de  design roxo da página do servidor proxy móvel. tela do aplicativo cliente  de rede privada virtual. interface plana. botões de">
            <a:extLst>
              <a:ext uri="{FF2B5EF4-FFF2-40B4-BE49-F238E27FC236}">
                <a16:creationId xmlns:a16="http://schemas.microsoft.com/office/drawing/2014/main" id="{4B292091-89AB-4623-9F0E-5FBC67A03B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4117" y="1643276"/>
            <a:ext cx="3197698" cy="31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323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37" y="222492"/>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txBody>
            <a:bodyPr/>
            <a:lstStyle/>
            <a:p>
              <a:endParaRPr lang="pt-BR"/>
            </a:p>
          </p:txBody>
        </p:sp>
      </p:grpSp>
      <p:grpSp>
        <p:nvGrpSpPr>
          <p:cNvPr id="4" name="Group 4"/>
          <p:cNvGrpSpPr>
            <a:grpSpLocks noChangeAspect="1"/>
          </p:cNvGrpSpPr>
          <p:nvPr/>
        </p:nvGrpSpPr>
        <p:grpSpPr>
          <a:xfrm>
            <a:off x="6764755" y="-81000"/>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Freeform 26"/>
          <p:cNvSpPr/>
          <p:nvPr/>
        </p:nvSpPr>
        <p:spPr>
          <a:xfrm>
            <a:off x="183078" y="685801"/>
            <a:ext cx="6408005" cy="1899099"/>
          </a:xfrm>
          <a:custGeom>
            <a:avLst/>
            <a:gdLst/>
            <a:ahLst/>
            <a:cxnLst/>
            <a:rect l="l" t="t" r="r" b="b"/>
            <a:pathLst>
              <a:path w="9612007" h="2848649">
                <a:moveTo>
                  <a:pt x="0" y="0"/>
                </a:moveTo>
                <a:lnTo>
                  <a:pt x="9612007" y="0"/>
                </a:lnTo>
                <a:lnTo>
                  <a:pt x="9612007" y="2848649"/>
                </a:lnTo>
                <a:lnTo>
                  <a:pt x="0" y="28486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a:off x="119137" y="568133"/>
            <a:ext cx="6591083" cy="1953357"/>
          </a:xfrm>
          <a:custGeom>
            <a:avLst/>
            <a:gdLst/>
            <a:ahLst/>
            <a:cxnLst/>
            <a:rect l="l" t="t" r="r" b="b"/>
            <a:pathLst>
              <a:path w="9886624" h="2930036">
                <a:moveTo>
                  <a:pt x="0" y="0"/>
                </a:moveTo>
                <a:lnTo>
                  <a:pt x="9886624" y="0"/>
                </a:lnTo>
                <a:lnTo>
                  <a:pt x="9886624" y="2930036"/>
                </a:lnTo>
                <a:lnTo>
                  <a:pt x="0" y="293003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sz="1200" dirty="0"/>
          </a:p>
        </p:txBody>
      </p:sp>
      <p:sp>
        <p:nvSpPr>
          <p:cNvPr id="28" name="Freeform 28"/>
          <p:cNvSpPr/>
          <p:nvPr/>
        </p:nvSpPr>
        <p:spPr>
          <a:xfrm>
            <a:off x="6975518" y="1441354"/>
            <a:ext cx="3154427" cy="3571650"/>
          </a:xfrm>
          <a:custGeom>
            <a:avLst/>
            <a:gdLst/>
            <a:ahLst/>
            <a:cxnLst/>
            <a:rect l="l" t="t" r="r" b="b"/>
            <a:pathLst>
              <a:path w="6147822" h="6147822">
                <a:moveTo>
                  <a:pt x="0" y="0"/>
                </a:moveTo>
                <a:lnTo>
                  <a:pt x="6147821" y="0"/>
                </a:lnTo>
                <a:lnTo>
                  <a:pt x="6147821" y="6147821"/>
                </a:lnTo>
                <a:lnTo>
                  <a:pt x="0" y="6147821"/>
                </a:lnTo>
                <a:lnTo>
                  <a:pt x="0" y="0"/>
                </a:lnTo>
                <a:close/>
              </a:path>
            </a:pathLst>
          </a:custGeom>
          <a:blipFill>
            <a:blip r:embed="rId18"/>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grpSp>
        <p:nvGrpSpPr>
          <p:cNvPr id="30" name="Group 30"/>
          <p:cNvGrpSpPr/>
          <p:nvPr/>
        </p:nvGrpSpPr>
        <p:grpSpPr>
          <a:xfrm>
            <a:off x="-2283543" y="1805333"/>
            <a:ext cx="11201793" cy="2604760"/>
            <a:chOff x="0" y="104775"/>
            <a:chExt cx="22403586" cy="5209521"/>
          </a:xfrm>
        </p:grpSpPr>
        <p:sp>
          <p:nvSpPr>
            <p:cNvPr id="31" name="TextBox 31"/>
            <p:cNvSpPr txBox="1"/>
            <p:nvPr/>
          </p:nvSpPr>
          <p:spPr>
            <a:xfrm>
              <a:off x="0" y="104775"/>
              <a:ext cx="22403586" cy="4206281"/>
            </a:xfrm>
            <a:prstGeom prst="rect">
              <a:avLst/>
            </a:prstGeom>
          </p:spPr>
          <p:txBody>
            <a:bodyPr wrap="square" lIns="0" tIns="0" rIns="0" bIns="0" rtlCol="0" anchor="t">
              <a:spAutoFit/>
            </a:bodyPr>
            <a:lstStyle/>
            <a:p>
              <a:pPr algn="ctr">
                <a:lnSpc>
                  <a:spcPts val="8186"/>
                </a:lnSpc>
              </a:pPr>
              <a:endParaRPr sz="1200" dirty="0"/>
            </a:p>
            <a:p>
              <a:pPr algn="ctr">
                <a:lnSpc>
                  <a:spcPts val="8186"/>
                </a:lnSpc>
              </a:pPr>
              <a:r>
                <a:rPr lang="en-US" sz="7442" dirty="0" err="1">
                  <a:solidFill>
                    <a:srgbClr val="F1E9E9"/>
                  </a:solidFill>
                  <a:latin typeface="DM Serif Display"/>
                </a:rPr>
                <a:t>Ao</a:t>
              </a:r>
              <a:r>
                <a:rPr lang="en-US" sz="7442" dirty="0">
                  <a:solidFill>
                    <a:srgbClr val="F1E9E9"/>
                  </a:solidFill>
                  <a:latin typeface="DM Serif Display"/>
                </a:rPr>
                <a:t> </a:t>
              </a:r>
              <a:r>
                <a:rPr lang="en-US" sz="7442" dirty="0" err="1">
                  <a:solidFill>
                    <a:srgbClr val="F1E9E9"/>
                  </a:solidFill>
                  <a:latin typeface="DM Serif Display"/>
                </a:rPr>
                <a:t>aplicativo</a:t>
              </a:r>
              <a:endParaRPr lang="en-US" sz="7442" dirty="0">
                <a:solidFill>
                  <a:srgbClr val="F1E9E9"/>
                </a:solidFill>
                <a:latin typeface="DM Serif Display"/>
              </a:endParaRPr>
            </a:p>
          </p:txBody>
        </p:sp>
        <p:sp>
          <p:nvSpPr>
            <p:cNvPr id="32" name="TextBox 32"/>
            <p:cNvSpPr txBox="1"/>
            <p:nvPr/>
          </p:nvSpPr>
          <p:spPr>
            <a:xfrm>
              <a:off x="0" y="4752090"/>
              <a:ext cx="22403586" cy="562206"/>
            </a:xfrm>
            <a:prstGeom prst="rect">
              <a:avLst/>
            </a:prstGeom>
          </p:spPr>
          <p:txBody>
            <a:bodyPr lIns="0" tIns="0" rIns="0" bIns="0" rtlCol="0" anchor="t">
              <a:spAutoFit/>
            </a:bodyPr>
            <a:lstStyle/>
            <a:p>
              <a:pPr algn="ctr">
                <a:lnSpc>
                  <a:spcPts val="2500"/>
                </a:lnSpc>
                <a:spcBef>
                  <a:spcPct val="0"/>
                </a:spcBef>
              </a:pPr>
              <a:endParaRPr sz="1200"/>
            </a:p>
          </p:txBody>
        </p:sp>
      </p:gr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grpSp>
        <p:nvGrpSpPr>
          <p:cNvPr id="34" name="Group 34"/>
          <p:cNvGrpSpPr/>
          <p:nvPr/>
        </p:nvGrpSpPr>
        <p:grpSpPr>
          <a:xfrm rot="-115196">
            <a:off x="-2173710" y="3614178"/>
            <a:ext cx="10988761" cy="3018554"/>
            <a:chOff x="-3791376" y="113705"/>
            <a:chExt cx="18757758" cy="7035678"/>
          </a:xfrm>
        </p:grpSpPr>
        <p:sp>
          <p:nvSpPr>
            <p:cNvPr id="35" name="TextBox 35"/>
            <p:cNvSpPr txBox="1"/>
            <p:nvPr/>
          </p:nvSpPr>
          <p:spPr>
            <a:xfrm>
              <a:off x="6575995" y="4278853"/>
              <a:ext cx="18408" cy="2870530"/>
            </a:xfrm>
            <a:prstGeom prst="rect">
              <a:avLst/>
            </a:prstGeom>
          </p:spPr>
          <p:txBody>
            <a:bodyPr lIns="0" tIns="0" rIns="0" bIns="0" rtlCol="0" anchor="t">
              <a:spAutoFit/>
            </a:bodyPr>
            <a:lstStyle/>
            <a:p>
              <a:pPr algn="ctr">
                <a:lnSpc>
                  <a:spcPts val="14464"/>
                </a:lnSpc>
                <a:spcBef>
                  <a:spcPct val="0"/>
                </a:spcBef>
              </a:pPr>
              <a:endParaRPr sz="1200"/>
            </a:p>
          </p:txBody>
        </p:sp>
        <p:sp>
          <p:nvSpPr>
            <p:cNvPr id="36" name="TextBox 36"/>
            <p:cNvSpPr txBox="1"/>
            <p:nvPr/>
          </p:nvSpPr>
          <p:spPr>
            <a:xfrm rot="115196">
              <a:off x="-3791376" y="113705"/>
              <a:ext cx="18757758" cy="3539019"/>
            </a:xfrm>
            <a:prstGeom prst="rect">
              <a:avLst/>
            </a:prstGeom>
          </p:spPr>
          <p:txBody>
            <a:bodyPr wrap="square" lIns="0" tIns="0" rIns="0" bIns="0" rtlCol="0" anchor="t">
              <a:spAutoFit/>
            </a:bodyPr>
            <a:lstStyle/>
            <a:p>
              <a:pPr algn="ctr">
                <a:lnSpc>
                  <a:spcPts val="13553"/>
                </a:lnSpc>
                <a:spcBef>
                  <a:spcPct val="0"/>
                </a:spcBef>
              </a:pPr>
              <a:r>
                <a:rPr lang="en-US" sz="6600" dirty="0">
                  <a:solidFill>
                    <a:srgbClr val="F1E9E9"/>
                  </a:solidFill>
                  <a:latin typeface="Proxima Nova Condensed Bold"/>
                </a:rPr>
                <a:t>TIDYVILLESJ</a:t>
              </a:r>
            </a:p>
          </p:txBody>
        </p:sp>
      </p:gr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
        <p:nvSpPr>
          <p:cNvPr id="38" name="TextBox 31">
            <a:extLst>
              <a:ext uri="{FF2B5EF4-FFF2-40B4-BE49-F238E27FC236}">
                <a16:creationId xmlns:a16="http://schemas.microsoft.com/office/drawing/2014/main" id="{F15D9944-0CE9-4886-9548-D439ADA26381}"/>
              </a:ext>
            </a:extLst>
          </p:cNvPr>
          <p:cNvSpPr txBox="1"/>
          <p:nvPr/>
        </p:nvSpPr>
        <p:spPr>
          <a:xfrm>
            <a:off x="7046220" y="4920169"/>
            <a:ext cx="4114391" cy="1477328"/>
          </a:xfrm>
          <a:prstGeom prst="rect">
            <a:avLst/>
          </a:prstGeom>
        </p:spPr>
        <p:txBody>
          <a:bodyPr wrap="square" lIns="0" tIns="0" rIns="0" bIns="0" rtlCol="0" anchor="t">
            <a:spAutoFit/>
          </a:bodyPr>
          <a:lstStyle/>
          <a:p>
            <a:endParaRPr lang="pt-BR" sz="1600" dirty="0">
              <a:solidFill>
                <a:schemeClr val="bg1"/>
              </a:solidFill>
            </a:endParaRPr>
          </a:p>
          <a:p>
            <a:r>
              <a:rPr lang="pt-BR" sz="1600" dirty="0">
                <a:solidFill>
                  <a:schemeClr val="bg1"/>
                </a:solidFill>
              </a:rPr>
              <a:t> Henrique </a:t>
            </a:r>
            <a:r>
              <a:rPr lang="pt-BR" sz="1600" dirty="0" err="1">
                <a:solidFill>
                  <a:schemeClr val="bg1"/>
                </a:solidFill>
              </a:rPr>
              <a:t>Bissoli</a:t>
            </a:r>
            <a:r>
              <a:rPr lang="pt-BR" sz="1600" dirty="0">
                <a:solidFill>
                  <a:schemeClr val="bg1"/>
                </a:solidFill>
              </a:rPr>
              <a:t> </a:t>
            </a:r>
            <a:r>
              <a:rPr lang="pt-BR" sz="1600" dirty="0" err="1">
                <a:solidFill>
                  <a:schemeClr val="bg1"/>
                </a:solidFill>
              </a:rPr>
              <a:t>Malaman</a:t>
            </a:r>
            <a:r>
              <a:rPr lang="pt-BR" sz="1600" dirty="0">
                <a:solidFill>
                  <a:schemeClr val="bg1"/>
                </a:solidFill>
              </a:rPr>
              <a:t> Alonso </a:t>
            </a:r>
          </a:p>
          <a:p>
            <a:r>
              <a:rPr lang="pt-BR" sz="1600" dirty="0">
                <a:solidFill>
                  <a:schemeClr val="bg1"/>
                </a:solidFill>
              </a:rPr>
              <a:t> Nicholas </a:t>
            </a:r>
            <a:r>
              <a:rPr lang="pt-BR" sz="1600" dirty="0" err="1">
                <a:solidFill>
                  <a:schemeClr val="bg1"/>
                </a:solidFill>
              </a:rPr>
              <a:t>Meizikas</a:t>
            </a:r>
            <a:r>
              <a:rPr lang="pt-BR" sz="1600" dirty="0">
                <a:solidFill>
                  <a:schemeClr val="bg1"/>
                </a:solidFill>
              </a:rPr>
              <a:t> Pego </a:t>
            </a:r>
          </a:p>
          <a:p>
            <a:r>
              <a:rPr lang="pt-BR" sz="1600" dirty="0">
                <a:solidFill>
                  <a:schemeClr val="bg1"/>
                </a:solidFill>
              </a:rPr>
              <a:t>Suzana Vieira de Sá Benicio </a:t>
            </a:r>
          </a:p>
          <a:p>
            <a:r>
              <a:rPr lang="pt-BR" sz="1600" dirty="0">
                <a:solidFill>
                  <a:schemeClr val="bg1"/>
                </a:solidFill>
              </a:rPr>
              <a:t>Taís Elaine Sena de Sousa </a:t>
            </a:r>
          </a:p>
          <a:p>
            <a:r>
              <a:rPr lang="pt-BR" sz="1600" dirty="0">
                <a:solidFill>
                  <a:schemeClr val="bg1"/>
                </a:solidFill>
              </a:rPr>
              <a:t> Vinícius Pereda </a:t>
            </a:r>
            <a:endParaRPr sz="16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37" y="222492"/>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txBody>
            <a:bodyPr/>
            <a:lstStyle/>
            <a:p>
              <a:endParaRPr lang="pt-BR"/>
            </a:p>
          </p:txBody>
        </p:sp>
      </p:grpSp>
      <p:grpSp>
        <p:nvGrpSpPr>
          <p:cNvPr id="4" name="Group 4"/>
          <p:cNvGrpSpPr>
            <a:grpSpLocks noChangeAspect="1"/>
          </p:cNvGrpSpPr>
          <p:nvPr/>
        </p:nvGrpSpPr>
        <p:grpSpPr>
          <a:xfrm>
            <a:off x="4468668" y="32682"/>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382799" y="235939"/>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4671135" y="1535303"/>
            <a:ext cx="3154427" cy="3571650"/>
          </a:xfrm>
          <a:custGeom>
            <a:avLst/>
            <a:gdLst/>
            <a:ahLst/>
            <a:cxnLst/>
            <a:rect l="l" t="t" r="r" b="b"/>
            <a:pathLst>
              <a:path w="6147822" h="6147822">
                <a:moveTo>
                  <a:pt x="0" y="0"/>
                </a:moveTo>
                <a:lnTo>
                  <a:pt x="6147821" y="0"/>
                </a:lnTo>
                <a:lnTo>
                  <a:pt x="6147821" y="6147821"/>
                </a:lnTo>
                <a:lnTo>
                  <a:pt x="0" y="6147821"/>
                </a:lnTo>
                <a:lnTo>
                  <a:pt x="0" y="0"/>
                </a:lnTo>
                <a:close/>
              </a:path>
            </a:pathLst>
          </a:custGeom>
          <a:blipFill>
            <a:blip r:embed="rId14"/>
            <a:stretch>
              <a:fillRect/>
            </a:stretch>
          </a:blipFill>
        </p:spPr>
        <p:txBody>
          <a:bodyPr/>
          <a:lstStyle/>
          <a:p>
            <a:endParaRPr lang="pt-BR" dirty="0"/>
          </a:p>
        </p:txBody>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2" name="TextBox 32"/>
          <p:cNvSpPr txBox="1"/>
          <p:nvPr/>
        </p:nvSpPr>
        <p:spPr>
          <a:xfrm>
            <a:off x="-2283543" y="4128990"/>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grpSp>
        <p:nvGrpSpPr>
          <p:cNvPr id="34" name="Group 34"/>
          <p:cNvGrpSpPr/>
          <p:nvPr/>
        </p:nvGrpSpPr>
        <p:grpSpPr>
          <a:xfrm rot="-115196">
            <a:off x="381970" y="1322947"/>
            <a:ext cx="4011327" cy="5340410"/>
            <a:chOff x="-1495717" y="-5298102"/>
            <a:chExt cx="18757759" cy="12447485"/>
          </a:xfrm>
        </p:grpSpPr>
        <p:sp>
          <p:nvSpPr>
            <p:cNvPr id="35" name="TextBox 35"/>
            <p:cNvSpPr txBox="1"/>
            <p:nvPr/>
          </p:nvSpPr>
          <p:spPr>
            <a:xfrm>
              <a:off x="6575995" y="4278853"/>
              <a:ext cx="18408" cy="2870530"/>
            </a:xfrm>
            <a:prstGeom prst="rect">
              <a:avLst/>
            </a:prstGeom>
          </p:spPr>
          <p:txBody>
            <a:bodyPr lIns="0" tIns="0" rIns="0" bIns="0" rtlCol="0" anchor="t">
              <a:spAutoFit/>
            </a:bodyPr>
            <a:lstStyle/>
            <a:p>
              <a:pPr algn="ctr">
                <a:lnSpc>
                  <a:spcPts val="14464"/>
                </a:lnSpc>
                <a:spcBef>
                  <a:spcPct val="0"/>
                </a:spcBef>
              </a:pPr>
              <a:endParaRPr sz="1200"/>
            </a:p>
          </p:txBody>
        </p:sp>
        <p:sp>
          <p:nvSpPr>
            <p:cNvPr id="36" name="TextBox 36"/>
            <p:cNvSpPr txBox="1"/>
            <p:nvPr/>
          </p:nvSpPr>
          <p:spPr>
            <a:xfrm rot="115196">
              <a:off x="-1495717" y="-5298102"/>
              <a:ext cx="18757759" cy="7938883"/>
            </a:xfrm>
            <a:prstGeom prst="rect">
              <a:avLst/>
            </a:prstGeom>
          </p:spPr>
          <p:txBody>
            <a:bodyPr wrap="square" lIns="0" tIns="0" rIns="0" bIns="0" rtlCol="0" anchor="t">
              <a:spAutoFit/>
            </a:bodyPr>
            <a:lstStyle/>
            <a:p>
              <a:pPr algn="ctr">
                <a:lnSpc>
                  <a:spcPts val="13553"/>
                </a:lnSpc>
                <a:spcBef>
                  <a:spcPct val="0"/>
                </a:spcBef>
              </a:pPr>
              <a:r>
                <a:rPr lang="en-US" sz="4000" dirty="0" err="1">
                  <a:solidFill>
                    <a:srgbClr val="F1E9E9"/>
                  </a:solidFill>
                  <a:latin typeface="Proxima Nova Condensed Bold"/>
                </a:rPr>
                <a:t>Problema</a:t>
              </a:r>
              <a:r>
                <a:rPr lang="en-US" sz="4000" dirty="0">
                  <a:solidFill>
                    <a:srgbClr val="F1E9E9"/>
                  </a:solidFill>
                  <a:latin typeface="Proxima Nova Condensed Bold"/>
                </a:rPr>
                <a:t> </a:t>
              </a:r>
              <a:r>
                <a:rPr lang="en-US" sz="4000" dirty="0" err="1">
                  <a:solidFill>
                    <a:srgbClr val="F1E9E9"/>
                  </a:solidFill>
                  <a:latin typeface="Proxima Nova Condensed Bold"/>
                </a:rPr>
                <a:t>alvo</a:t>
              </a:r>
              <a:r>
                <a:rPr lang="en-US" sz="4000" dirty="0">
                  <a:solidFill>
                    <a:srgbClr val="F1E9E9"/>
                  </a:solidFill>
                  <a:latin typeface="Proxima Nova Condensed Bold"/>
                </a:rPr>
                <a:t>:</a:t>
              </a:r>
            </a:p>
            <a:p>
              <a:pPr algn="just">
                <a:spcBef>
                  <a:spcPct val="0"/>
                </a:spcBef>
              </a:pPr>
              <a:r>
                <a:rPr lang="pt-BR" sz="1200" dirty="0">
                  <a:solidFill>
                    <a:srgbClr val="F1E9E9"/>
                  </a:solidFill>
                  <a:latin typeface="Proxima Nova Condensed Bold"/>
                </a:rPr>
                <a:t>Identificação e comunicação eficientes de problemas de infraestrutura interurbana na cidade de São João da Boa Vista. Isso pode incluir questões como buracos nas estradas, falhas na iluminação pública, problemas de drenagem, entre outros. O objetivo seria criar um sistema que facilite a detecção desses problemas e sua comunicação para os órgãos responsáveis, de forma a agilizar e melhorar os processos de manutenção e reparo da infraestrutura urbana.</a:t>
              </a:r>
              <a:endParaRPr lang="en-US" sz="1200" dirty="0">
                <a:solidFill>
                  <a:srgbClr val="F1E9E9"/>
                </a:solidFill>
                <a:latin typeface="Proxima Nova Condensed Bold"/>
              </a:endParaRPr>
            </a:p>
          </p:txBody>
        </p:sp>
      </p:gr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Tree>
    <p:extLst>
      <p:ext uri="{BB962C8B-B14F-4D97-AF65-F5344CB8AC3E}">
        <p14:creationId xmlns:p14="http://schemas.microsoft.com/office/powerpoint/2010/main" val="256627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9137" y="222492"/>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txBody>
            <a:bodyPr/>
            <a:lstStyle/>
            <a:p>
              <a:endParaRPr lang="pt-BR"/>
            </a:p>
          </p:txBody>
        </p:sp>
      </p:grpSp>
      <p:grpSp>
        <p:nvGrpSpPr>
          <p:cNvPr id="4" name="Group 4"/>
          <p:cNvGrpSpPr>
            <a:grpSpLocks noChangeAspect="1"/>
          </p:cNvGrpSpPr>
          <p:nvPr/>
        </p:nvGrpSpPr>
        <p:grpSpPr>
          <a:xfrm>
            <a:off x="6931796" y="0"/>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1382799" y="235939"/>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7154370" y="1693451"/>
            <a:ext cx="3154427" cy="3571650"/>
          </a:xfrm>
          <a:custGeom>
            <a:avLst/>
            <a:gdLst/>
            <a:ahLst/>
            <a:cxnLst/>
            <a:rect l="l" t="t" r="r" b="b"/>
            <a:pathLst>
              <a:path w="6147822" h="6147822">
                <a:moveTo>
                  <a:pt x="0" y="0"/>
                </a:moveTo>
                <a:lnTo>
                  <a:pt x="6147821" y="0"/>
                </a:lnTo>
                <a:lnTo>
                  <a:pt x="6147821" y="6147821"/>
                </a:lnTo>
                <a:lnTo>
                  <a:pt x="0" y="6147821"/>
                </a:lnTo>
                <a:lnTo>
                  <a:pt x="0" y="0"/>
                </a:lnTo>
                <a:close/>
              </a:path>
            </a:pathLst>
          </a:custGeom>
          <a:blipFill>
            <a:blip r:embed="rId14"/>
            <a:stretch>
              <a:fillRect/>
            </a:stretch>
          </a:blipFill>
        </p:spPr>
        <p:txBody>
          <a:bodyPr/>
          <a:lstStyle/>
          <a:p>
            <a:endParaRPr lang="pt-BR" dirty="0"/>
          </a:p>
        </p:txBody>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2" name="TextBox 32"/>
          <p:cNvSpPr txBox="1"/>
          <p:nvPr/>
        </p:nvSpPr>
        <p:spPr>
          <a:xfrm>
            <a:off x="-2283543" y="4128990"/>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grpSp>
        <p:nvGrpSpPr>
          <p:cNvPr id="34" name="Group 34"/>
          <p:cNvGrpSpPr/>
          <p:nvPr/>
        </p:nvGrpSpPr>
        <p:grpSpPr>
          <a:xfrm rot="-115196">
            <a:off x="1021800" y="1359969"/>
            <a:ext cx="4910638" cy="5266888"/>
            <a:chOff x="1493356" y="-5126735"/>
            <a:chExt cx="22963115" cy="12276118"/>
          </a:xfrm>
        </p:grpSpPr>
        <p:sp>
          <p:nvSpPr>
            <p:cNvPr id="35" name="TextBox 35"/>
            <p:cNvSpPr txBox="1"/>
            <p:nvPr/>
          </p:nvSpPr>
          <p:spPr>
            <a:xfrm>
              <a:off x="6575995" y="4278853"/>
              <a:ext cx="18408" cy="2870530"/>
            </a:xfrm>
            <a:prstGeom prst="rect">
              <a:avLst/>
            </a:prstGeom>
          </p:spPr>
          <p:txBody>
            <a:bodyPr lIns="0" tIns="0" rIns="0" bIns="0" rtlCol="0" anchor="t">
              <a:spAutoFit/>
            </a:bodyPr>
            <a:lstStyle/>
            <a:p>
              <a:pPr algn="ctr">
                <a:lnSpc>
                  <a:spcPts val="14464"/>
                </a:lnSpc>
                <a:spcBef>
                  <a:spcPct val="0"/>
                </a:spcBef>
              </a:pPr>
              <a:endParaRPr sz="1200"/>
            </a:p>
          </p:txBody>
        </p:sp>
        <p:sp>
          <p:nvSpPr>
            <p:cNvPr id="36" name="TextBox 36"/>
            <p:cNvSpPr txBox="1"/>
            <p:nvPr/>
          </p:nvSpPr>
          <p:spPr>
            <a:xfrm rot="115196">
              <a:off x="1493356" y="-5126735"/>
              <a:ext cx="22963115" cy="7078040"/>
            </a:xfrm>
            <a:prstGeom prst="rect">
              <a:avLst/>
            </a:prstGeom>
          </p:spPr>
          <p:txBody>
            <a:bodyPr wrap="square" lIns="0" tIns="0" rIns="0" bIns="0" rtlCol="0" anchor="t">
              <a:spAutoFit/>
            </a:bodyPr>
            <a:lstStyle/>
            <a:p>
              <a:pPr algn="ctr">
                <a:lnSpc>
                  <a:spcPts val="13553"/>
                </a:lnSpc>
                <a:spcBef>
                  <a:spcPct val="0"/>
                </a:spcBef>
              </a:pPr>
              <a:r>
                <a:rPr lang="en-US" sz="4000" dirty="0" err="1">
                  <a:solidFill>
                    <a:srgbClr val="F1E9E9"/>
                  </a:solidFill>
                  <a:latin typeface="Proxima Nova Condensed Bold"/>
                </a:rPr>
                <a:t>Objetivo</a:t>
              </a:r>
              <a:r>
                <a:rPr lang="en-US" sz="4000" dirty="0">
                  <a:solidFill>
                    <a:srgbClr val="F1E9E9"/>
                  </a:solidFill>
                  <a:latin typeface="Proxima Nova Condensed Bold"/>
                </a:rPr>
                <a:t> do </a:t>
              </a:r>
              <a:r>
                <a:rPr lang="en-US" sz="4000" dirty="0" err="1">
                  <a:solidFill>
                    <a:srgbClr val="F1E9E9"/>
                  </a:solidFill>
                  <a:latin typeface="Proxima Nova Condensed Bold"/>
                </a:rPr>
                <a:t>projeto</a:t>
              </a:r>
              <a:r>
                <a:rPr lang="en-US" sz="4000" dirty="0">
                  <a:solidFill>
                    <a:srgbClr val="F1E9E9"/>
                  </a:solidFill>
                  <a:latin typeface="Proxima Nova Condensed Bold"/>
                </a:rPr>
                <a:t>:</a:t>
              </a:r>
            </a:p>
            <a:p>
              <a:pPr algn="just">
                <a:spcBef>
                  <a:spcPct val="0"/>
                </a:spcBef>
              </a:pPr>
              <a:r>
                <a:rPr lang="pt-BR" sz="1200" dirty="0">
                  <a:solidFill>
                    <a:srgbClr val="F1E9E9"/>
                  </a:solidFill>
                  <a:latin typeface="Proxima Nova Condensed Bold"/>
                </a:rPr>
                <a:t>Identificação e comunicação eficientes de problemas de infraestrutura interurbana na cidade de São João da Boa Vista. Isso pode incluir questões como buracos nas estradas, falhas na iluminação pública, problemas de drenagem, entre outros. O objetivo seria criar um sistema que facilite a detecção desses problemas e sua comunicação para os órgãos responsáveis, de forma a agilizar e melhorar os processos de manutenção e reparo da infraestrutura urbana.</a:t>
              </a:r>
              <a:endParaRPr lang="en-US" sz="1200" dirty="0">
                <a:solidFill>
                  <a:srgbClr val="F1E9E9"/>
                </a:solidFill>
                <a:latin typeface="Proxima Nova Condensed Bold"/>
              </a:endParaRPr>
            </a:p>
          </p:txBody>
        </p:sp>
      </p:gr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spTree>
    <p:extLst>
      <p:ext uri="{BB962C8B-B14F-4D97-AF65-F5344CB8AC3E}">
        <p14:creationId xmlns:p14="http://schemas.microsoft.com/office/powerpoint/2010/main" val="54337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133"/>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68528" y="-37482"/>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pic>
        <p:nvPicPr>
          <p:cNvPr id="1026" name="Picture 2" descr="Smartphone de login do usuário para o site. interface do usuário da página  do aplicativo. telefone, celular, smartphone ,. tela do dispositivo. ícone  de negócios. | Vetor Premium">
            <a:extLst>
              <a:ext uri="{FF2B5EF4-FFF2-40B4-BE49-F238E27FC236}">
                <a16:creationId xmlns:a16="http://schemas.microsoft.com/office/drawing/2014/main" id="{C1187A4C-C718-4901-A2D7-6D551346BB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367" t="11739" r="29150" b="12151"/>
          <a:stretch/>
        </p:blipFill>
        <p:spPr bwMode="auto">
          <a:xfrm>
            <a:off x="179744" y="-15995"/>
            <a:ext cx="3309983" cy="672100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3600943" y="3191334"/>
            <a:ext cx="2160620" cy="59037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B5C0DFE5-F347-482A-972C-2BC16285EB67}"/>
              </a:ext>
            </a:extLst>
          </p:cNvPr>
          <p:cNvSpPr/>
          <p:nvPr/>
        </p:nvSpPr>
        <p:spPr>
          <a:xfrm>
            <a:off x="6061831" y="985322"/>
            <a:ext cx="5735762" cy="50415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marL="342900" indent="-342900" algn="ctr">
              <a:lnSpc>
                <a:spcPct val="107000"/>
              </a:lnSpc>
              <a:spcAft>
                <a:spcPts val="800"/>
              </a:spcAft>
              <a:buAutoNum type="arabicPeriod"/>
            </a:pPr>
            <a:r>
              <a:rPr lang="pt-BR" sz="2400" dirty="0">
                <a:effectLst/>
                <a:latin typeface="Calibri" panose="020F0502020204030204" pitchFamily="34" charset="0"/>
                <a:ea typeface="Calibri" panose="020F0502020204030204" pitchFamily="34" charset="0"/>
                <a:cs typeface="Times New Roman" panose="02020603050405020304" pitchFamily="18" charset="0"/>
              </a:rPr>
              <a:t>Sistema de cadastro de usuários: </a:t>
            </a:r>
          </a:p>
          <a:p>
            <a:pPr marL="342900" indent="-342900">
              <a:lnSpc>
                <a:spcPct val="107000"/>
              </a:lnSpc>
              <a:spcAft>
                <a:spcPts val="800"/>
              </a:spcAft>
              <a:buAutoNum type="arabicPeriod"/>
            </a:pPr>
            <a:endParaRPr lang="pt-B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Para permitir que os cidadãos se cadastrem e usem a plataforma.</a:t>
            </a:r>
          </a:p>
        </p:txBody>
      </p:sp>
    </p:spTree>
    <p:extLst>
      <p:ext uri="{BB962C8B-B14F-4D97-AF65-F5344CB8AC3E}">
        <p14:creationId xmlns:p14="http://schemas.microsoft.com/office/powerpoint/2010/main" val="427199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133"/>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68528" y="-37482"/>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pic>
        <p:nvPicPr>
          <p:cNvPr id="1026" name="Picture 2" descr="Smartphone de login do usuário para o site. interface do usuário da página  do aplicativo. telefone, celular, smartphone ,. tela do dispositivo. ícone  de negócios. | Vetor Premium">
            <a:extLst>
              <a:ext uri="{FF2B5EF4-FFF2-40B4-BE49-F238E27FC236}">
                <a16:creationId xmlns:a16="http://schemas.microsoft.com/office/drawing/2014/main" id="{C1187A4C-C718-4901-A2D7-6D551346BB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367" t="11739" r="29150" b="12151"/>
          <a:stretch/>
        </p:blipFill>
        <p:spPr bwMode="auto">
          <a:xfrm>
            <a:off x="179744" y="-15995"/>
            <a:ext cx="3309983" cy="672100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3600943" y="3191334"/>
            <a:ext cx="2160620" cy="59037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B5C0DFE5-F347-482A-972C-2BC16285EB67}"/>
              </a:ext>
            </a:extLst>
          </p:cNvPr>
          <p:cNvSpPr/>
          <p:nvPr/>
        </p:nvSpPr>
        <p:spPr>
          <a:xfrm>
            <a:off x="6061831" y="985322"/>
            <a:ext cx="5735762" cy="50415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2. Tela de login: </a:t>
            </a:r>
          </a:p>
          <a:p>
            <a:pPr>
              <a:lnSpc>
                <a:spcPct val="107000"/>
              </a:lnSpc>
              <a:spcAft>
                <a:spcPts val="800"/>
              </a:spcAft>
            </a:pPr>
            <a:endParaRPr lang="pt-B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Para autenticar os usuários e garantir a segurança do sistema.</a:t>
            </a: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035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133"/>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68528" y="-37482"/>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pic>
        <p:nvPicPr>
          <p:cNvPr id="1026" name="Picture 2" descr="Smartphone de login do usuário para o site. interface do usuário da página  do aplicativo. telefone, celular, smartphone ,. tela do dispositivo. ícone  de negócios. | Vetor Premium">
            <a:extLst>
              <a:ext uri="{FF2B5EF4-FFF2-40B4-BE49-F238E27FC236}">
                <a16:creationId xmlns:a16="http://schemas.microsoft.com/office/drawing/2014/main" id="{C1187A4C-C718-4901-A2D7-6D551346BBA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3367" t="11739" r="29150" b="12151"/>
          <a:stretch/>
        </p:blipFill>
        <p:spPr bwMode="auto">
          <a:xfrm>
            <a:off x="179744" y="-15995"/>
            <a:ext cx="3309983" cy="6721005"/>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3600943" y="3191334"/>
            <a:ext cx="2160620" cy="59037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B5C0DFE5-F347-482A-972C-2BC16285EB67}"/>
              </a:ext>
            </a:extLst>
          </p:cNvPr>
          <p:cNvSpPr/>
          <p:nvPr/>
        </p:nvSpPr>
        <p:spPr>
          <a:xfrm>
            <a:off x="6061831" y="985322"/>
            <a:ext cx="5735762" cy="504158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3. Banco de dados:</a:t>
            </a:r>
          </a:p>
          <a:p>
            <a:pPr>
              <a:lnSpc>
                <a:spcPct val="107000"/>
              </a:lnSpc>
              <a:spcAft>
                <a:spcPts val="800"/>
              </a:spcAft>
            </a:pPr>
            <a:endParaRPr lang="pt-B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 Para armazenar informações dos usuários, problemas reportados e status de resolução.</a:t>
            </a: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78428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8831"/>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17683" y="69400"/>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pP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2845626" y="1473981"/>
            <a:ext cx="1166300" cy="41293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tângulo 40">
            <a:extLst>
              <a:ext uri="{FF2B5EF4-FFF2-40B4-BE49-F238E27FC236}">
                <a16:creationId xmlns:a16="http://schemas.microsoft.com/office/drawing/2014/main" id="{2BE4F3A7-B402-4F17-BA54-A63402EB0EED}"/>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gn="ctr">
              <a:lnSpc>
                <a:spcPct val="107000"/>
              </a:lnSpc>
              <a:spcAft>
                <a:spcPts val="800"/>
              </a:spcAft>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ReclameAQUI lança aplicativo de celular - ÉPOCA | Consumo">
            <a:extLst>
              <a:ext uri="{FF2B5EF4-FFF2-40B4-BE49-F238E27FC236}">
                <a16:creationId xmlns:a16="http://schemas.microsoft.com/office/drawing/2014/main" id="{FA405224-2D44-4BC4-A157-D2BBBE4230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96159" y="69400"/>
            <a:ext cx="3532415" cy="6829336"/>
          </a:xfrm>
          <a:prstGeom prst="rect">
            <a:avLst/>
          </a:prstGeom>
          <a:noFill/>
          <a:extLst>
            <a:ext uri="{909E8E84-426E-40DD-AFC4-6F175D3DCCD1}">
              <a14:hiddenFill xmlns:a14="http://schemas.microsoft.com/office/drawing/2010/main">
                <a:solidFill>
                  <a:srgbClr val="FFFFFF"/>
                </a:solidFill>
              </a14:hiddenFill>
            </a:ext>
          </a:extLst>
        </p:spPr>
      </p:pic>
      <p:sp>
        <p:nvSpPr>
          <p:cNvPr id="47" name="Retângulo: Cantos Arredondados 46">
            <a:extLst>
              <a:ext uri="{FF2B5EF4-FFF2-40B4-BE49-F238E27FC236}">
                <a16:creationId xmlns:a16="http://schemas.microsoft.com/office/drawing/2014/main" id="{68CFF30C-291B-490D-8206-D304D5303FC5}"/>
              </a:ext>
            </a:extLst>
          </p:cNvPr>
          <p:cNvSpPr/>
          <p:nvPr/>
        </p:nvSpPr>
        <p:spPr>
          <a:xfrm>
            <a:off x="130042" y="1006810"/>
            <a:ext cx="2663776" cy="1644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gn="ctr"/>
            <a:endParaRPr lang="pt-BR" dirty="0"/>
          </a:p>
        </p:txBody>
      </p:sp>
    </p:spTree>
    <p:extLst>
      <p:ext uri="{BB962C8B-B14F-4D97-AF65-F5344CB8AC3E}">
        <p14:creationId xmlns:p14="http://schemas.microsoft.com/office/powerpoint/2010/main" val="36583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337" y="189487"/>
            <a:ext cx="12123663" cy="5851650"/>
            <a:chOff x="0" y="0"/>
            <a:chExt cx="3057143" cy="1470976"/>
          </a:xfrm>
        </p:grpSpPr>
        <p:sp>
          <p:nvSpPr>
            <p:cNvPr id="3" name="Freeform 3"/>
            <p:cNvSpPr/>
            <p:nvPr/>
          </p:nvSpPr>
          <p:spPr>
            <a:xfrm>
              <a:off x="0" y="0"/>
              <a:ext cx="3057143" cy="1470977"/>
            </a:xfrm>
            <a:custGeom>
              <a:avLst/>
              <a:gdLst/>
              <a:ahLst/>
              <a:cxnLst/>
              <a:rect l="l" t="t" r="r" b="b"/>
              <a:pathLst>
                <a:path w="3057143" h="1470977">
                  <a:moveTo>
                    <a:pt x="2932683" y="1470976"/>
                  </a:moveTo>
                  <a:lnTo>
                    <a:pt x="124460" y="1470976"/>
                  </a:lnTo>
                  <a:cubicBezTo>
                    <a:pt x="55880" y="1470976"/>
                    <a:pt x="0" y="1415096"/>
                    <a:pt x="0" y="1346516"/>
                  </a:cubicBezTo>
                  <a:lnTo>
                    <a:pt x="0" y="124460"/>
                  </a:lnTo>
                  <a:cubicBezTo>
                    <a:pt x="0" y="55880"/>
                    <a:pt x="55880" y="0"/>
                    <a:pt x="124460" y="0"/>
                  </a:cubicBezTo>
                  <a:lnTo>
                    <a:pt x="2932683" y="0"/>
                  </a:lnTo>
                  <a:cubicBezTo>
                    <a:pt x="3001263" y="0"/>
                    <a:pt x="3057143" y="55880"/>
                    <a:pt x="3057143" y="124460"/>
                  </a:cubicBezTo>
                  <a:lnTo>
                    <a:pt x="3057143" y="1346517"/>
                  </a:lnTo>
                  <a:cubicBezTo>
                    <a:pt x="3057143" y="1415096"/>
                    <a:pt x="3001263" y="1470977"/>
                    <a:pt x="2932683" y="1470977"/>
                  </a:cubicBezTo>
                  <a:close/>
                </a:path>
              </a:pathLst>
            </a:custGeom>
            <a:solidFill>
              <a:srgbClr val="000000"/>
            </a:solidFill>
          </p:spPr>
        </p:sp>
      </p:grpSp>
      <p:grpSp>
        <p:nvGrpSpPr>
          <p:cNvPr id="4" name="Group 4"/>
          <p:cNvGrpSpPr>
            <a:grpSpLocks noChangeAspect="1"/>
          </p:cNvGrpSpPr>
          <p:nvPr/>
        </p:nvGrpSpPr>
        <p:grpSpPr>
          <a:xfrm>
            <a:off x="4117683" y="69400"/>
            <a:ext cx="3532416" cy="6932963"/>
            <a:chOff x="0" y="0"/>
            <a:chExt cx="5000993" cy="10163632"/>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3"/>
              <a:stretch>
                <a:fillRect l="-45" r="-45"/>
              </a:stretch>
            </a:blipFill>
          </p:spPr>
        </p:sp>
        <p:sp>
          <p:nvSpPr>
            <p:cNvPr id="6" name="Freeform 6"/>
            <p:cNvSpPr/>
            <p:nvPr/>
          </p:nvSpPr>
          <p:spPr>
            <a:xfrm>
              <a:off x="338760" y="216834"/>
              <a:ext cx="4330776" cy="9469964"/>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142893" r="-142893"/>
              </a:stretch>
            </a:blipFill>
          </p:spPr>
          <p:txBody>
            <a:bodyPr/>
            <a:lstStyle/>
            <a:p>
              <a:r>
                <a:rPr lang="pt-BR" sz="1200" dirty="0"/>
                <a:t>SSSSS</a:t>
              </a:r>
            </a:p>
          </p:txBody>
        </p:sp>
      </p:grpSp>
      <p:sp>
        <p:nvSpPr>
          <p:cNvPr id="7" name="Freeform 7"/>
          <p:cNvSpPr/>
          <p:nvPr/>
        </p:nvSpPr>
        <p:spPr>
          <a:xfrm>
            <a:off x="362877" y="152990"/>
            <a:ext cx="7678123" cy="1605477"/>
          </a:xfrm>
          <a:custGeom>
            <a:avLst/>
            <a:gdLst/>
            <a:ahLst/>
            <a:cxnLst/>
            <a:rect l="l" t="t" r="r" b="b"/>
            <a:pathLst>
              <a:path w="11517185" h="2408216">
                <a:moveTo>
                  <a:pt x="0" y="0"/>
                </a:moveTo>
                <a:lnTo>
                  <a:pt x="11517185" y="0"/>
                </a:lnTo>
                <a:lnTo>
                  <a:pt x="11517185" y="2408216"/>
                </a:lnTo>
                <a:lnTo>
                  <a:pt x="0" y="2408216"/>
                </a:lnTo>
                <a:lnTo>
                  <a:pt x="0" y="0"/>
                </a:lnTo>
                <a:close/>
              </a:path>
            </a:pathLst>
          </a:custGeom>
          <a:blipFill>
            <a:blip r:embed="rId5"/>
            <a:stretch>
              <a:fillRect t="-297342"/>
            </a:stretch>
          </a:blipFill>
        </p:spPr>
        <p:txBody>
          <a:bodyPr/>
          <a:lstStyle/>
          <a:p>
            <a:endParaRPr lang="pt-BR" dirty="0"/>
          </a:p>
        </p:txBody>
      </p:sp>
      <p:grpSp>
        <p:nvGrpSpPr>
          <p:cNvPr id="8" name="Group 8"/>
          <p:cNvGrpSpPr/>
          <p:nvPr/>
        </p:nvGrpSpPr>
        <p:grpSpPr>
          <a:xfrm>
            <a:off x="11349290" y="6220551"/>
            <a:ext cx="313821" cy="159572"/>
            <a:chOff x="0" y="0"/>
            <a:chExt cx="627643" cy="319144"/>
          </a:xfrm>
        </p:grpSpPr>
        <p:grpSp>
          <p:nvGrpSpPr>
            <p:cNvPr id="9" name="Group 9"/>
            <p:cNvGrpSpPr/>
            <p:nvPr/>
          </p:nvGrpSpPr>
          <p:grpSpPr>
            <a:xfrm>
              <a:off x="0" y="0"/>
              <a:ext cx="627643" cy="319144"/>
              <a:chOff x="0" y="0"/>
              <a:chExt cx="3763941" cy="1913890"/>
            </a:xfrm>
          </p:grpSpPr>
          <p:sp>
            <p:nvSpPr>
              <p:cNvPr id="10" name="Freeform 10"/>
              <p:cNvSpPr/>
              <p:nvPr/>
            </p:nvSpPr>
            <p:spPr>
              <a:xfrm>
                <a:off x="0" y="0"/>
                <a:ext cx="3763941" cy="1913890"/>
              </a:xfrm>
              <a:custGeom>
                <a:avLst/>
                <a:gdLst/>
                <a:ahLst/>
                <a:cxnLst/>
                <a:rect l="l" t="t" r="r" b="b"/>
                <a:pathLst>
                  <a:path w="3763941" h="1913890">
                    <a:moveTo>
                      <a:pt x="3763941" y="956945"/>
                    </a:moveTo>
                    <a:cubicBezTo>
                      <a:pt x="3763941" y="1485392"/>
                      <a:pt x="3335570" y="1913890"/>
                      <a:pt x="2806996" y="1913890"/>
                    </a:cubicBezTo>
                    <a:lnTo>
                      <a:pt x="956945" y="1913890"/>
                    </a:lnTo>
                    <a:cubicBezTo>
                      <a:pt x="428371" y="1913890"/>
                      <a:pt x="0" y="1485392"/>
                      <a:pt x="0" y="956945"/>
                    </a:cubicBez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id="11" name="Group 11"/>
            <p:cNvGrpSpPr/>
            <p:nvPr/>
          </p:nvGrpSpPr>
          <p:grpSpPr>
            <a:xfrm>
              <a:off x="313822" y="20591"/>
              <a:ext cx="277962" cy="27796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1E9E9"/>
              </a:solidFill>
            </p:spPr>
          </p:sp>
        </p:grpSp>
      </p:grpSp>
      <p:grpSp>
        <p:nvGrpSpPr>
          <p:cNvPr id="13" name="Group 13"/>
          <p:cNvGrpSpPr/>
          <p:nvPr/>
        </p:nvGrpSpPr>
        <p:grpSpPr>
          <a:xfrm>
            <a:off x="685800" y="6139825"/>
            <a:ext cx="321025" cy="321025"/>
            <a:chOff x="0" y="0"/>
            <a:chExt cx="642051" cy="642051"/>
          </a:xfrm>
        </p:grpSpPr>
        <p:grpSp>
          <p:nvGrpSpPr>
            <p:cNvPr id="14" name="Group 14"/>
            <p:cNvGrpSpPr/>
            <p:nvPr/>
          </p:nvGrpSpPr>
          <p:grpSpPr>
            <a:xfrm>
              <a:off x="0" y="0"/>
              <a:ext cx="642051" cy="642051"/>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82CED"/>
              </a:solidFill>
            </p:spPr>
          </p:sp>
        </p:grpSp>
        <p:sp>
          <p:nvSpPr>
            <p:cNvPr id="16" name="Freeform 16"/>
            <p:cNvSpPr/>
            <p:nvPr/>
          </p:nvSpPr>
          <p:spPr>
            <a:xfrm>
              <a:off x="175556" y="197377"/>
              <a:ext cx="290938" cy="247298"/>
            </a:xfrm>
            <a:custGeom>
              <a:avLst/>
              <a:gdLst/>
              <a:ahLst/>
              <a:cxnLst/>
              <a:rect l="l" t="t" r="r" b="b"/>
              <a:pathLst>
                <a:path w="290938" h="247298">
                  <a:moveTo>
                    <a:pt x="0" y="0"/>
                  </a:moveTo>
                  <a:lnTo>
                    <a:pt x="290939" y="0"/>
                  </a:lnTo>
                  <a:lnTo>
                    <a:pt x="290939" y="247297"/>
                  </a:lnTo>
                  <a:lnTo>
                    <a:pt x="0" y="247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a:off x="1115763" y="6139825"/>
            <a:ext cx="321025" cy="321025"/>
            <a:chOff x="0" y="0"/>
            <a:chExt cx="642051" cy="642051"/>
          </a:xfrm>
        </p:grpSpPr>
        <p:grpSp>
          <p:nvGrpSpPr>
            <p:cNvPr id="18" name="Group 18"/>
            <p:cNvGrpSpPr/>
            <p:nvPr/>
          </p:nvGrpSpPr>
          <p:grpSpPr>
            <a:xfrm>
              <a:off x="0" y="0"/>
              <a:ext cx="642051" cy="642051"/>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0" name="Freeform 20"/>
            <p:cNvSpPr/>
            <p:nvPr/>
          </p:nvSpPr>
          <p:spPr>
            <a:xfrm>
              <a:off x="195802" y="197377"/>
              <a:ext cx="250447" cy="256988"/>
            </a:xfrm>
            <a:custGeom>
              <a:avLst/>
              <a:gdLst/>
              <a:ahLst/>
              <a:cxnLst/>
              <a:rect l="l" t="t" r="r" b="b"/>
              <a:pathLst>
                <a:path w="250447" h="256988">
                  <a:moveTo>
                    <a:pt x="0" y="0"/>
                  </a:moveTo>
                  <a:lnTo>
                    <a:pt x="250447" y="0"/>
                  </a:lnTo>
                  <a:lnTo>
                    <a:pt x="250447" y="256988"/>
                  </a:lnTo>
                  <a:lnTo>
                    <a:pt x="0" y="2569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1" name="Group 21"/>
          <p:cNvGrpSpPr/>
          <p:nvPr/>
        </p:nvGrpSpPr>
        <p:grpSpPr>
          <a:xfrm>
            <a:off x="1545726" y="6139825"/>
            <a:ext cx="321025" cy="321025"/>
            <a:chOff x="0" y="0"/>
            <a:chExt cx="642051" cy="642051"/>
          </a:xfrm>
        </p:grpSpPr>
        <p:grpSp>
          <p:nvGrpSpPr>
            <p:cNvPr id="22" name="Group 22"/>
            <p:cNvGrpSpPr/>
            <p:nvPr/>
          </p:nvGrpSpPr>
          <p:grpSpPr>
            <a:xfrm>
              <a:off x="0" y="0"/>
              <a:ext cx="642051" cy="642051"/>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B1B1B"/>
              </a:solidFill>
            </p:spPr>
          </p:sp>
        </p:grpSp>
        <p:sp>
          <p:nvSpPr>
            <p:cNvPr id="24" name="Freeform 24"/>
            <p:cNvSpPr/>
            <p:nvPr/>
          </p:nvSpPr>
          <p:spPr>
            <a:xfrm>
              <a:off x="205355" y="192503"/>
              <a:ext cx="231341" cy="257046"/>
            </a:xfrm>
            <a:custGeom>
              <a:avLst/>
              <a:gdLst/>
              <a:ahLst/>
              <a:cxnLst/>
              <a:rect l="l" t="t" r="r" b="b"/>
              <a:pathLst>
                <a:path w="231341" h="257046">
                  <a:moveTo>
                    <a:pt x="0" y="0"/>
                  </a:moveTo>
                  <a:lnTo>
                    <a:pt x="231341" y="0"/>
                  </a:lnTo>
                  <a:lnTo>
                    <a:pt x="231341" y="257045"/>
                  </a:lnTo>
                  <a:lnTo>
                    <a:pt x="0" y="2570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5" name="Freeform 25"/>
          <p:cNvSpPr/>
          <p:nvPr/>
        </p:nvSpPr>
        <p:spPr>
          <a:xfrm>
            <a:off x="11335725" y="685800"/>
            <a:ext cx="170475" cy="42619"/>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TextBox 29"/>
          <p:cNvSpPr txBox="1"/>
          <p:nvPr/>
        </p:nvSpPr>
        <p:spPr>
          <a:xfrm rot="-844175">
            <a:off x="1045554" y="5580412"/>
            <a:ext cx="5452191" cy="1175578"/>
          </a:xfrm>
          <a:prstGeom prst="rect">
            <a:avLst/>
          </a:prstGeom>
        </p:spPr>
        <p:txBody>
          <a:bodyPr lIns="0" tIns="0" rIns="0" bIns="0" rtlCol="0" anchor="t">
            <a:spAutoFit/>
          </a:bodyPr>
          <a:lstStyle/>
          <a:p>
            <a:pPr algn="ctr">
              <a:lnSpc>
                <a:spcPts val="11765"/>
              </a:lnSpc>
              <a:spcBef>
                <a:spcPct val="0"/>
              </a:spcBef>
            </a:pPr>
            <a:endParaRPr sz="1200"/>
          </a:p>
        </p:txBody>
      </p:sp>
      <p:sp>
        <p:nvSpPr>
          <p:cNvPr id="33" name="TextBox 33"/>
          <p:cNvSpPr txBox="1"/>
          <p:nvPr/>
        </p:nvSpPr>
        <p:spPr>
          <a:xfrm>
            <a:off x="-2394932" y="4397324"/>
            <a:ext cx="11201793" cy="281103"/>
          </a:xfrm>
          <a:prstGeom prst="rect">
            <a:avLst/>
          </a:prstGeom>
        </p:spPr>
        <p:txBody>
          <a:bodyPr lIns="0" tIns="0" rIns="0" bIns="0" rtlCol="0" anchor="t">
            <a:spAutoFit/>
          </a:bodyPr>
          <a:lstStyle/>
          <a:p>
            <a:pPr algn="ctr">
              <a:lnSpc>
                <a:spcPts val="2500"/>
              </a:lnSpc>
              <a:spcBef>
                <a:spcPct val="0"/>
              </a:spcBef>
            </a:pPr>
            <a:endParaRPr sz="1200"/>
          </a:p>
        </p:txBody>
      </p:sp>
      <p:sp>
        <p:nvSpPr>
          <p:cNvPr id="35" name="TextBox 35"/>
          <p:cNvSpPr txBox="1"/>
          <p:nvPr/>
        </p:nvSpPr>
        <p:spPr>
          <a:xfrm rot="21484804">
            <a:off x="3929360" y="5381091"/>
            <a:ext cx="10784" cy="1231559"/>
          </a:xfrm>
          <a:prstGeom prst="rect">
            <a:avLst/>
          </a:prstGeom>
        </p:spPr>
        <p:txBody>
          <a:bodyPr lIns="0" tIns="0" rIns="0" bIns="0" rtlCol="0" anchor="t">
            <a:spAutoFit/>
          </a:bodyPr>
          <a:lstStyle/>
          <a:p>
            <a:pPr algn="ctr">
              <a:lnSpc>
                <a:spcPts val="14464"/>
              </a:lnSpc>
              <a:spcBef>
                <a:spcPct val="0"/>
              </a:spcBef>
            </a:pPr>
            <a:endParaRPr sz="1200"/>
          </a:p>
        </p:txBody>
      </p:sp>
      <p:sp>
        <p:nvSpPr>
          <p:cNvPr id="37" name="Retângulo 36">
            <a:extLst>
              <a:ext uri="{FF2B5EF4-FFF2-40B4-BE49-F238E27FC236}">
                <a16:creationId xmlns:a16="http://schemas.microsoft.com/office/drawing/2014/main" id="{59BAA09F-1F25-42F6-AE09-85F11DAFAEA7}"/>
              </a:ext>
            </a:extLst>
          </p:cNvPr>
          <p:cNvSpPr/>
          <p:nvPr/>
        </p:nvSpPr>
        <p:spPr>
          <a:xfrm>
            <a:off x="6989357" y="5156200"/>
            <a:ext cx="3083213" cy="13046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pt-BR" sz="1200"/>
          </a:p>
        </p:txBody>
      </p:sp>
      <p:cxnSp>
        <p:nvCxnSpPr>
          <p:cNvPr id="40" name="Conector: Angulado 39">
            <a:extLst>
              <a:ext uri="{FF2B5EF4-FFF2-40B4-BE49-F238E27FC236}">
                <a16:creationId xmlns:a16="http://schemas.microsoft.com/office/drawing/2014/main" id="{C794FEDE-0D2F-4842-8DF7-B1BE0BE653E8}"/>
              </a:ext>
            </a:extLst>
          </p:cNvPr>
          <p:cNvCxnSpPr>
            <a:cxnSpLocks/>
          </p:cNvCxnSpPr>
          <p:nvPr/>
        </p:nvCxnSpPr>
        <p:spPr>
          <a:xfrm>
            <a:off x="2897371" y="1295400"/>
            <a:ext cx="1063401" cy="354570"/>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ector: Angulado 33">
            <a:extLst>
              <a:ext uri="{FF2B5EF4-FFF2-40B4-BE49-F238E27FC236}">
                <a16:creationId xmlns:a16="http://schemas.microsoft.com/office/drawing/2014/main" id="{C57C8ADF-8601-4154-ABE3-8EBA931B964E}"/>
              </a:ext>
            </a:extLst>
          </p:cNvPr>
          <p:cNvCxnSpPr>
            <a:cxnSpLocks/>
          </p:cNvCxnSpPr>
          <p:nvPr/>
        </p:nvCxnSpPr>
        <p:spPr>
          <a:xfrm>
            <a:off x="2897371" y="4280880"/>
            <a:ext cx="811109" cy="52938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tângulo 38">
            <a:extLst>
              <a:ext uri="{FF2B5EF4-FFF2-40B4-BE49-F238E27FC236}">
                <a16:creationId xmlns:a16="http://schemas.microsoft.com/office/drawing/2014/main" id="{0C58FC1D-5D6B-4ADB-9277-363A33D97123}"/>
              </a:ext>
            </a:extLst>
          </p:cNvPr>
          <p:cNvSpPr/>
          <p:nvPr/>
        </p:nvSpPr>
        <p:spPr>
          <a:xfrm>
            <a:off x="416235" y="397150"/>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Retângulo 42">
            <a:extLst>
              <a:ext uri="{FF2B5EF4-FFF2-40B4-BE49-F238E27FC236}">
                <a16:creationId xmlns:a16="http://schemas.microsoft.com/office/drawing/2014/main" id="{99881200-2EEF-4B10-81D8-93155DCE0E7A}"/>
              </a:ext>
            </a:extLst>
          </p:cNvPr>
          <p:cNvSpPr/>
          <p:nvPr/>
        </p:nvSpPr>
        <p:spPr>
          <a:xfrm>
            <a:off x="467980" y="3115314"/>
            <a:ext cx="2434160" cy="2747337"/>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t-BR" sz="2400" dirty="0">
                <a:effectLst/>
                <a:latin typeface="Calibri" panose="020F0502020204030204" pitchFamily="34" charset="0"/>
                <a:ea typeface="Calibri" panose="020F0502020204030204" pitchFamily="34" charset="0"/>
                <a:cs typeface="Times New Roman" panose="02020603050405020304" pitchFamily="18" charset="0"/>
              </a:rPr>
              <a:t>5. Geolocalização:</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 Para identificar a localização exata dos problemas relatados.</a:t>
            </a:r>
          </a:p>
          <a:p>
            <a:pPr>
              <a:lnSpc>
                <a:spcPct val="107000"/>
              </a:lnSpc>
              <a:spcAft>
                <a:spcPts val="800"/>
              </a:spcAft>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ctr">
              <a:lnSpc>
                <a:spcPct val="107000"/>
              </a:lnSpc>
              <a:spcAft>
                <a:spcPts val="800"/>
              </a:spcAft>
              <a:buAutoNum type="arabicPeriod"/>
            </a:pPr>
            <a:endParaRPr lang="pt-B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Orbis: aplicativo reúne tribos urbanas através da geolocalização - MundoGEO">
            <a:extLst>
              <a:ext uri="{FF2B5EF4-FFF2-40B4-BE49-F238E27FC236}">
                <a16:creationId xmlns:a16="http://schemas.microsoft.com/office/drawing/2014/main" id="{BE3E3A05-1B3B-4FD0-8E8A-79DDB52076B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8388" t="5033" r="7602"/>
          <a:stretch/>
        </p:blipFill>
        <p:spPr bwMode="auto">
          <a:xfrm>
            <a:off x="4127115" y="69400"/>
            <a:ext cx="3546185" cy="6512835"/>
          </a:xfrm>
          <a:prstGeom prst="rect">
            <a:avLst/>
          </a:prstGeom>
          <a:noFill/>
          <a:extLst>
            <a:ext uri="{909E8E84-426E-40DD-AFC4-6F175D3DCCD1}">
              <a14:hiddenFill xmlns:a14="http://schemas.microsoft.com/office/drawing/2010/main">
                <a:solidFill>
                  <a:srgbClr val="FFFFFF"/>
                </a:solidFill>
              </a14:hiddenFill>
            </a:ext>
          </a:extLst>
        </p:spPr>
      </p:pic>
      <p:sp>
        <p:nvSpPr>
          <p:cNvPr id="44" name="Retângulo: Cantos Arredondados 43">
            <a:extLst>
              <a:ext uri="{FF2B5EF4-FFF2-40B4-BE49-F238E27FC236}">
                <a16:creationId xmlns:a16="http://schemas.microsoft.com/office/drawing/2014/main" id="{A7A2903B-C679-4664-AEC1-1EFAB5AC5812}"/>
              </a:ext>
            </a:extLst>
          </p:cNvPr>
          <p:cNvSpPr/>
          <p:nvPr/>
        </p:nvSpPr>
        <p:spPr>
          <a:xfrm>
            <a:off x="130042" y="1006810"/>
            <a:ext cx="2663776" cy="16440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4. Interface de relatório de problemas: </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Para permitir que os usuários relatem questões de infraestrutura de forma clara e detalhada.</a:t>
            </a:r>
          </a:p>
          <a:p>
            <a:pPr algn="ctr"/>
            <a:endParaRPr lang="pt-BR" dirty="0"/>
          </a:p>
        </p:txBody>
      </p:sp>
      <p:sp>
        <p:nvSpPr>
          <p:cNvPr id="45" name="Retângulo: Cantos Arredondados 44">
            <a:extLst>
              <a:ext uri="{FF2B5EF4-FFF2-40B4-BE49-F238E27FC236}">
                <a16:creationId xmlns:a16="http://schemas.microsoft.com/office/drawing/2014/main" id="{02BBE9B1-444F-4C69-8426-8B539F226DD4}"/>
              </a:ext>
            </a:extLst>
          </p:cNvPr>
          <p:cNvSpPr/>
          <p:nvPr/>
        </p:nvSpPr>
        <p:spPr>
          <a:xfrm>
            <a:off x="147526" y="3703138"/>
            <a:ext cx="2663776" cy="12221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endParaRPr lang="pt-BR" sz="105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1400" dirty="0">
                <a:effectLst/>
                <a:latin typeface="Calibri" panose="020F0502020204030204" pitchFamily="34" charset="0"/>
                <a:ea typeface="Calibri" panose="020F0502020204030204" pitchFamily="34" charset="0"/>
                <a:cs typeface="Times New Roman" panose="02020603050405020304" pitchFamily="18" charset="0"/>
              </a:rPr>
              <a:t>5. Geolocalização:</a:t>
            </a:r>
          </a:p>
          <a:p>
            <a:pPr>
              <a:lnSpc>
                <a:spcPct val="107000"/>
              </a:lnSpc>
              <a:spcAft>
                <a:spcPts val="800"/>
              </a:spcAft>
            </a:pPr>
            <a:r>
              <a:rPr lang="pt-BR" sz="1200" dirty="0">
                <a:effectLst/>
                <a:latin typeface="Calibri" panose="020F0502020204030204" pitchFamily="34" charset="0"/>
                <a:ea typeface="Calibri" panose="020F0502020204030204" pitchFamily="34" charset="0"/>
                <a:cs typeface="Times New Roman" panose="02020603050405020304" pitchFamily="18" charset="0"/>
              </a:rPr>
              <a:t> Para identificar a localização exata dos problemas relatados.</a:t>
            </a:r>
          </a:p>
          <a:p>
            <a:pPr algn="ctr"/>
            <a:endParaRPr lang="pt-BR" dirty="0"/>
          </a:p>
        </p:txBody>
      </p:sp>
    </p:spTree>
    <p:extLst>
      <p:ext uri="{BB962C8B-B14F-4D97-AF65-F5344CB8AC3E}">
        <p14:creationId xmlns:p14="http://schemas.microsoft.com/office/powerpoint/2010/main" val="110515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TotalTime>
  <Words>896</Words>
  <Application>Microsoft Office PowerPoint</Application>
  <PresentationFormat>Widescreen</PresentationFormat>
  <Paragraphs>240</Paragraphs>
  <Slides>19</Slides>
  <Notes>18</Notes>
  <HiddenSlides>0</HiddenSlides>
  <MMClips>1</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19</vt:i4>
      </vt:variant>
    </vt:vector>
  </HeadingPairs>
  <TitlesOfParts>
    <vt:vector size="27" baseType="lpstr">
      <vt:lpstr>Arial</vt:lpstr>
      <vt:lpstr>Calibri</vt:lpstr>
      <vt:lpstr>Calibri Light</vt:lpstr>
      <vt:lpstr>DM Serif Display</vt:lpstr>
      <vt:lpstr>Freestyle Script</vt:lpstr>
      <vt:lpstr>Modern No. 20</vt:lpstr>
      <vt:lpstr>Proxima Nova Condensed Bold</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TydesVilleSJ</dc:title>
  <dc:creator>Suzana Vieira</dc:creator>
  <cp:lastModifiedBy>Suzana Vieira</cp:lastModifiedBy>
  <cp:revision>18</cp:revision>
  <dcterms:created xsi:type="dcterms:W3CDTF">2024-03-21T04:10:26Z</dcterms:created>
  <dcterms:modified xsi:type="dcterms:W3CDTF">2024-08-15T17:54:17Z</dcterms:modified>
</cp:coreProperties>
</file>